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46"/>
  </p:notesMasterIdLst>
  <p:handoutMasterIdLst>
    <p:handoutMasterId r:id="rId47"/>
  </p:handoutMasterIdLst>
  <p:sldIdLst>
    <p:sldId id="410" r:id="rId5"/>
    <p:sldId id="411" r:id="rId6"/>
    <p:sldId id="412" r:id="rId7"/>
    <p:sldId id="413" r:id="rId8"/>
    <p:sldId id="414" r:id="rId9"/>
    <p:sldId id="415" r:id="rId10"/>
    <p:sldId id="416" r:id="rId11"/>
    <p:sldId id="417" r:id="rId12"/>
    <p:sldId id="418" r:id="rId13"/>
    <p:sldId id="419" r:id="rId14"/>
    <p:sldId id="420" r:id="rId15"/>
    <p:sldId id="421" r:id="rId16"/>
    <p:sldId id="422" r:id="rId17"/>
    <p:sldId id="423" r:id="rId18"/>
    <p:sldId id="440" r:id="rId19"/>
    <p:sldId id="437" r:id="rId20"/>
    <p:sldId id="424" r:id="rId21"/>
    <p:sldId id="438" r:id="rId22"/>
    <p:sldId id="425" r:id="rId23"/>
    <p:sldId id="426" r:id="rId24"/>
    <p:sldId id="427" r:id="rId25"/>
    <p:sldId id="441" r:id="rId26"/>
    <p:sldId id="428" r:id="rId27"/>
    <p:sldId id="429" r:id="rId28"/>
    <p:sldId id="430" r:id="rId29"/>
    <p:sldId id="431" r:id="rId30"/>
    <p:sldId id="432" r:id="rId31"/>
    <p:sldId id="433" r:id="rId32"/>
    <p:sldId id="436" r:id="rId33"/>
    <p:sldId id="435" r:id="rId34"/>
    <p:sldId id="409" r:id="rId35"/>
    <p:sldId id="389" r:id="rId36"/>
    <p:sldId id="391" r:id="rId37"/>
    <p:sldId id="397" r:id="rId38"/>
    <p:sldId id="408" r:id="rId39"/>
    <p:sldId id="407" r:id="rId40"/>
    <p:sldId id="406" r:id="rId41"/>
    <p:sldId id="405" r:id="rId42"/>
    <p:sldId id="404" r:id="rId43"/>
    <p:sldId id="403" r:id="rId44"/>
    <p:sldId id="3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4997" autoAdjust="0"/>
    <p:restoredTop sz="95043" autoAdjust="0"/>
  </p:normalViewPr>
  <p:slideViewPr>
    <p:cSldViewPr snapToGrid="0">
      <p:cViewPr>
        <p:scale>
          <a:sx n="75" d="100"/>
          <a:sy n="75" d="100"/>
        </p:scale>
        <p:origin x="806" y="-17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1/1/2025</a:t>
            </a:fld>
            <a:endParaRPr lang="en-US" dirty="0"/>
          </a:p>
        </p:txBody>
      </p:sp>
      <p:sp>
        <p:nvSpPr>
          <p:cNvPr id="6" name="Slide Number Placeholder 5">
            <a:extLst>
              <a:ext uri="{FF2B5EF4-FFF2-40B4-BE49-F238E27FC236}">
                <a16:creationId xmlns=""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35</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36</a:t>
            </a:fld>
            <a:endParaRPr lang="en-US" dirty="0"/>
          </a:p>
        </p:txBody>
      </p:sp>
    </p:spTree>
    <p:extLst>
      <p:ext uri="{BB962C8B-B14F-4D97-AF65-F5344CB8AC3E}">
        <p14:creationId xmlns:p14="http://schemas.microsoft.com/office/powerpoint/2010/main" val="501160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dirty="0"/>
          </a:p>
        </p:txBody>
      </p:sp>
    </p:spTree>
    <p:extLst>
      <p:ext uri="{BB962C8B-B14F-4D97-AF65-F5344CB8AC3E}">
        <p14:creationId xmlns:p14="http://schemas.microsoft.com/office/powerpoint/2010/main" val="2994759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38</a:t>
            </a:fld>
            <a:endParaRPr lang="en-US" dirty="0"/>
          </a:p>
        </p:txBody>
      </p:sp>
    </p:spTree>
    <p:extLst>
      <p:ext uri="{BB962C8B-B14F-4D97-AF65-F5344CB8AC3E}">
        <p14:creationId xmlns:p14="http://schemas.microsoft.com/office/powerpoint/2010/main" val="4050233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39</a:t>
            </a:fld>
            <a:endParaRPr lang="en-US" dirty="0"/>
          </a:p>
        </p:txBody>
      </p:sp>
    </p:spTree>
    <p:extLst>
      <p:ext uri="{BB962C8B-B14F-4D97-AF65-F5344CB8AC3E}">
        <p14:creationId xmlns:p14="http://schemas.microsoft.com/office/powerpoint/2010/main" val="634596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40</a:t>
            </a:fld>
            <a:endParaRPr lang="en-US" dirty="0"/>
          </a:p>
        </p:txBody>
      </p:sp>
    </p:spTree>
    <p:extLst>
      <p:ext uri="{BB962C8B-B14F-4D97-AF65-F5344CB8AC3E}">
        <p14:creationId xmlns:p14="http://schemas.microsoft.com/office/powerpoint/2010/main" val="514488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41</a:t>
            </a:fld>
            <a:endParaRPr lang="en-US" dirty="0"/>
          </a:p>
        </p:txBody>
      </p:sp>
    </p:spTree>
    <p:extLst>
      <p:ext uri="{BB962C8B-B14F-4D97-AF65-F5344CB8AC3E}">
        <p14:creationId xmlns:p14="http://schemas.microsoft.com/office/powerpoint/2010/main" val="176592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Sequence-to-Sequence (Seq2Seq) Architecture</a:t>
            </a:r>
          </a:p>
          <a:p>
            <a:r>
              <a:rPr lang="en-US" dirty="0" smtClean="0"/>
              <a:t>The </a:t>
            </a:r>
            <a:r>
              <a:rPr lang="en-US" b="1" dirty="0" smtClean="0"/>
              <a:t>Sequence-to-Sequence (Seq2Seq) architecture</a:t>
            </a:r>
            <a:r>
              <a:rPr lang="en-US" dirty="0" smtClean="0"/>
              <a:t> is a type of </a:t>
            </a:r>
            <a:r>
              <a:rPr lang="en-US" b="1" dirty="0" smtClean="0"/>
              <a:t>neural network</a:t>
            </a:r>
            <a:r>
              <a:rPr lang="en-US" dirty="0" smtClean="0"/>
              <a:t> model that is designed to handle </a:t>
            </a:r>
            <a:r>
              <a:rPr lang="en-US" b="1" dirty="0" smtClean="0"/>
              <a:t>sequential data</a:t>
            </a:r>
            <a:r>
              <a:rPr lang="en-US" dirty="0" smtClean="0"/>
              <a:t> where both the input and output are sequences of variable lengths. This architecture is particularly effective for tasks like </a:t>
            </a:r>
            <a:r>
              <a:rPr lang="en-US" b="1" dirty="0" smtClean="0"/>
              <a:t>machine translation</a:t>
            </a:r>
            <a:r>
              <a:rPr lang="en-US" dirty="0" smtClean="0"/>
              <a:t>, </a:t>
            </a:r>
            <a:r>
              <a:rPr lang="en-US" b="1" dirty="0" smtClean="0"/>
              <a:t>text summarization</a:t>
            </a:r>
            <a:r>
              <a:rPr lang="en-US" dirty="0" smtClean="0"/>
              <a:t>, </a:t>
            </a:r>
            <a:r>
              <a:rPr lang="en-US" b="1" dirty="0" smtClean="0"/>
              <a:t>speech recognition</a:t>
            </a:r>
            <a:r>
              <a:rPr lang="en-US" dirty="0" smtClean="0"/>
              <a:t>, and </a:t>
            </a:r>
            <a:r>
              <a:rPr lang="en-US" b="1" dirty="0" smtClean="0"/>
              <a:t>question answering</a:t>
            </a:r>
            <a:r>
              <a:rPr lang="en-US" dirty="0" smtClean="0"/>
              <a:t>, where the task requires transforming an input sequence into an output sequence.</a:t>
            </a:r>
          </a:p>
          <a:p>
            <a:r>
              <a:rPr lang="en-US" b="1" dirty="0" smtClean="0"/>
              <a:t>Main Components of Seq2Seq Architecture:</a:t>
            </a:r>
          </a:p>
          <a:p>
            <a:r>
              <a:rPr lang="en-US" b="1" dirty="0" smtClean="0"/>
              <a:t>Encoder</a:t>
            </a:r>
            <a:r>
              <a:rPr lang="en-US" dirty="0" smtClean="0"/>
              <a:t>:</a:t>
            </a:r>
          </a:p>
          <a:p>
            <a:pPr lvl="1"/>
            <a:r>
              <a:rPr lang="en-US" dirty="0" smtClean="0"/>
              <a:t>The </a:t>
            </a:r>
            <a:r>
              <a:rPr lang="en-US" b="1" dirty="0" smtClean="0"/>
              <a:t>encoder</a:t>
            </a:r>
            <a:r>
              <a:rPr lang="en-US" dirty="0" smtClean="0"/>
              <a:t> is responsible for processing the input sequence and converting it into a </a:t>
            </a:r>
            <a:r>
              <a:rPr lang="en-US" b="1" dirty="0" smtClean="0"/>
              <a:t>fixed-size context vector</a:t>
            </a:r>
            <a:r>
              <a:rPr lang="en-US" dirty="0" smtClean="0"/>
              <a:t> (also known as the </a:t>
            </a:r>
            <a:r>
              <a:rPr lang="en-US" b="1" dirty="0" smtClean="0"/>
              <a:t>hidden state</a:t>
            </a:r>
            <a:r>
              <a:rPr lang="en-US" dirty="0" smtClean="0"/>
              <a:t>).</a:t>
            </a:r>
          </a:p>
          <a:p>
            <a:pPr lvl="1"/>
            <a:r>
              <a:rPr lang="en-US" dirty="0" smtClean="0"/>
              <a:t>Typically, the encoder is a type of </a:t>
            </a:r>
            <a:r>
              <a:rPr lang="en-US" b="1" dirty="0" smtClean="0"/>
              <a:t>Recurrent Neural Network (RNN)</a:t>
            </a:r>
            <a:r>
              <a:rPr lang="en-US" dirty="0" smtClean="0"/>
              <a:t>, such as </a:t>
            </a:r>
            <a:r>
              <a:rPr lang="en-US" b="1" dirty="0" smtClean="0"/>
              <a:t>LSTM</a:t>
            </a:r>
            <a:r>
              <a:rPr lang="en-US" dirty="0" smtClean="0"/>
              <a:t> or </a:t>
            </a:r>
            <a:r>
              <a:rPr lang="en-US" b="1" dirty="0" smtClean="0"/>
              <a:t>GRU</a:t>
            </a:r>
            <a:r>
              <a:rPr lang="en-US" dirty="0" smtClean="0"/>
              <a:t>, that processes the input sequence step by step.</a:t>
            </a:r>
          </a:p>
          <a:p>
            <a:pPr lvl="1"/>
            <a:r>
              <a:rPr lang="en-US" dirty="0" smtClean="0"/>
              <a:t>The encoder reads the input sequence and updates its hidden state after processing each element, essentially "encoding" the sequence's information.</a:t>
            </a:r>
          </a:p>
          <a:p>
            <a:r>
              <a:rPr lang="en-US" b="1" dirty="0" smtClean="0"/>
              <a:t>Context Vector</a:t>
            </a:r>
            <a:r>
              <a:rPr lang="en-US" dirty="0" smtClean="0"/>
              <a:t>:</a:t>
            </a:r>
          </a:p>
          <a:p>
            <a:pPr lvl="1"/>
            <a:r>
              <a:rPr lang="en-US" dirty="0" smtClean="0"/>
              <a:t>The context vector is a compressed representation of the entire input sequence. It contains the most important information needed for the decoder to generate the output sequence.</a:t>
            </a:r>
          </a:p>
          <a:p>
            <a:pPr lvl="1"/>
            <a:r>
              <a:rPr lang="en-US" dirty="0" smtClean="0"/>
              <a:t>In vanilla Seq2Seq models, this vector is passed directly from the encoder to the decoder. In more advanced versions, this can be dynamic (as in attention mechanisms).</a:t>
            </a:r>
          </a:p>
          <a:p>
            <a:r>
              <a:rPr lang="en-US" b="1" dirty="0" smtClean="0"/>
              <a:t>Decoder</a:t>
            </a:r>
            <a:r>
              <a:rPr lang="en-US" dirty="0" smtClean="0"/>
              <a:t>:</a:t>
            </a:r>
          </a:p>
          <a:p>
            <a:pPr lvl="1"/>
            <a:r>
              <a:rPr lang="en-US" dirty="0" smtClean="0"/>
              <a:t>The </a:t>
            </a:r>
            <a:r>
              <a:rPr lang="en-US" b="1" dirty="0" smtClean="0"/>
              <a:t>decoder</a:t>
            </a:r>
            <a:r>
              <a:rPr lang="en-US" dirty="0" smtClean="0"/>
              <a:t> is responsible for generating the output sequence from the context vector produced by the encoder.</a:t>
            </a:r>
          </a:p>
          <a:p>
            <a:pPr lvl="1"/>
            <a:r>
              <a:rPr lang="en-US" dirty="0" smtClean="0"/>
              <a:t>Like the encoder, the decoder is typically an RNN (LSTM or GRU), which takes the context vector and starts producing the output sequence step by step.</a:t>
            </a:r>
          </a:p>
          <a:p>
            <a:pPr lvl="1"/>
            <a:r>
              <a:rPr lang="en-US" dirty="0" smtClean="0"/>
              <a:t>At each step, the decoder uses the context vector and its previous output to predict the next element of the output sequence.</a:t>
            </a:r>
          </a:p>
          <a:p>
            <a:endParaRPr lang="en-US" dirty="0"/>
          </a:p>
        </p:txBody>
      </p:sp>
      <p:sp>
        <p:nvSpPr>
          <p:cNvPr id="4" name="Slide Number Placeholder 3"/>
          <p:cNvSpPr>
            <a:spLocks noGrp="1"/>
          </p:cNvSpPr>
          <p:nvPr>
            <p:ph type="sldNum" sz="quarter" idx="10"/>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1061703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b="1" dirty="0" smtClean="0"/>
              <a:t>Seq2Vec</a:t>
            </a:r>
            <a:r>
              <a:rPr lang="en-US" dirty="0" smtClean="0"/>
              <a:t> architecture is designed to convert a sequence of data into a fixed-length vector representation. This vector can then be used for various tasks, such as classification, prediction, or similarity comparison. Seq2Vec models are commonly used in text classification, sentiment analysis, time-series forecasting, and other tasks involving sequential data. The architecture can be based on RNNs, CNNs, Transformers, or other advanced neural network models. While Seq2Vec is efficient and flexible, it may lose some sequence-specific details when compressing long sequences into fixed-length vectors.</a:t>
            </a:r>
          </a:p>
          <a:p>
            <a:r>
              <a:rPr lang="en-US" dirty="0" smtClean="0"/>
              <a:t>4o mini</a:t>
            </a:r>
          </a:p>
          <a:p>
            <a:endParaRPr lang="en-US" dirty="0"/>
          </a:p>
        </p:txBody>
      </p:sp>
      <p:sp>
        <p:nvSpPr>
          <p:cNvPr id="4" name="Slide Number Placeholder 3"/>
          <p:cNvSpPr>
            <a:spLocks noGrp="1"/>
          </p:cNvSpPr>
          <p:nvPr>
            <p:ph type="sldNum" sz="quarter" idx="10"/>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189056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b="1" dirty="0" smtClean="0"/>
              <a:t>Vec2Seq architecture</a:t>
            </a:r>
            <a:r>
              <a:rPr lang="en-US" dirty="0" smtClean="0"/>
              <a:t> maps a fixed-length vector to a sequence of outputs by using a decoder to generate the sequence step by step. It is widely used in tasks like image captioning, speech synthesis, and text generation. Advanced techniques such as attention mechanisms and beam search enhance its effectiveness, especially for complex or long sequences. While the architecture is highly versatile, its performance relies on the quality of the input vector and the decoder's ability to maintain sequence coherence.</a:t>
            </a:r>
            <a:endParaRPr lang="en-US" dirty="0"/>
          </a:p>
        </p:txBody>
      </p:sp>
      <p:sp>
        <p:nvSpPr>
          <p:cNvPr id="4" name="Slide Number Placeholder 3"/>
          <p:cNvSpPr>
            <a:spLocks noGrp="1"/>
          </p:cNvSpPr>
          <p:nvPr>
            <p:ph type="sldNum" sz="quarter" idx="10"/>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835237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apple-system"/>
              </a:rPr>
              <a:t>The sigmoid function, also known as the "gate," is used to determine which information is allowed into the cell state. Specifically, it controls the flow of information through the "input gate," which determines which new information is added to the cell state.</a:t>
            </a:r>
          </a:p>
          <a:p>
            <a:r>
              <a:rPr lang="en-US" b="0" i="0" dirty="0">
                <a:solidFill>
                  <a:srgbClr val="0C0D0E"/>
                </a:solidFill>
                <a:effectLst/>
                <a:latin typeface="-apple-system"/>
              </a:rPr>
              <a:t> the sigmoid and tanh functions work together to regulate the flow of information through the LSTM network, The sigmoid output decide which information is important to keep from tanh output</a:t>
            </a:r>
          </a:p>
          <a:p>
            <a:r>
              <a:rPr lang="en-US" b="0" i="0" dirty="0">
                <a:solidFill>
                  <a:srgbClr val="0C0D0E"/>
                </a:solidFill>
                <a:effectLst/>
                <a:latin typeface="-apple-system"/>
              </a:rPr>
              <a:t> allowing it to selectively update its memory while keeping the values in the cell state within a reasonable range. This makes the LSTM network especially effective for tasks that require long-term memory and the ability to selectively forget or remember information over time</a:t>
            </a:r>
          </a:p>
          <a:p>
            <a:r>
              <a:rPr lang="en-US" b="0" i="0" dirty="0">
                <a:solidFill>
                  <a:srgbClr val="0C0D0E"/>
                </a:solidFill>
                <a:effectLst/>
                <a:latin typeface="-apple-system"/>
              </a:rPr>
              <a:t>The tanh function is used to regulate the values in the cell state. This is important because the cell state can become very large or very small over time, which can make it difficult for the network to learn. The tanh function ensures that the values in the cell state are always within a reasonable range (-1 to 1), which makes it easier for the network to learn</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3712855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31</a:t>
            </a:fld>
            <a:endParaRPr lang="en-US" dirty="0"/>
          </a:p>
        </p:txBody>
      </p:sp>
    </p:spTree>
    <p:extLst>
      <p:ext uri="{BB962C8B-B14F-4D97-AF65-F5344CB8AC3E}">
        <p14:creationId xmlns:p14="http://schemas.microsoft.com/office/powerpoint/2010/main" val="2730433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32</a:t>
            </a:fld>
            <a:endParaRPr lang="en-US" dirty="0"/>
          </a:p>
        </p:txBody>
      </p:sp>
    </p:spTree>
    <p:extLst>
      <p:ext uri="{BB962C8B-B14F-4D97-AF65-F5344CB8AC3E}">
        <p14:creationId xmlns:p14="http://schemas.microsoft.com/office/powerpoint/2010/main" val="3576248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33</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BBBD96A4-D432-FA69-5E46-4DF91D77CA91}"/>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EF639921-CFBB-DE6F-31EB-81B758CA02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 xmlns:a16="http://schemas.microsoft.com/office/drawing/2014/main" id="{4453E3F8-8185-F97B-2F08-1F44FCE2A5AB}"/>
              </a:ext>
            </a:extLst>
          </p:cNvPr>
          <p:cNvSpPr>
            <a:spLocks noGrp="1"/>
          </p:cNvSpPr>
          <p:nvPr>
            <p:ph type="sldNum" sz="quarter" idx="5"/>
          </p:nvPr>
        </p:nvSpPr>
        <p:spPr/>
        <p:txBody>
          <a:bodyPr/>
          <a:lstStyle/>
          <a:p>
            <a:fld id="{A89C7E07-3C67-C64C-8DA0-0404F6303970}" type="slidenum">
              <a:rPr lang="en-US" smtClean="0"/>
              <a:t>34</a:t>
            </a:fld>
            <a:endParaRPr lang="en-US" dirty="0"/>
          </a:p>
        </p:txBody>
      </p:sp>
    </p:spTree>
    <p:extLst>
      <p:ext uri="{BB962C8B-B14F-4D97-AF65-F5344CB8AC3E}">
        <p14:creationId xmlns:p14="http://schemas.microsoft.com/office/powerpoint/2010/main" val="372777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 xmlns:a16="http://schemas.microsoft.com/office/drawing/2014/main" id="{C26C18C3-ED25-DD4B-BA72-24932D54DE37}"/>
              </a:ext>
              <a:ext uri="{C183D7F6-B498-43B3-948B-1728B52AA6E4}">
                <adec:decorative xmlns=""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 xmlns:a16="http://schemas.microsoft.com/office/drawing/2014/main" id="{A69706A2-3726-FE4E-B923-E75D48597816}"/>
              </a:ext>
              <a:ext uri="{C183D7F6-B498-43B3-948B-1728B52AA6E4}">
                <adec:decorative xmlns=""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CF555767-B3D8-BD57-1D42-7F6E1E66892B}"/>
              </a:ext>
              <a:ext uri="{C183D7F6-B498-43B3-948B-1728B52AA6E4}">
                <adec:decorative xmlns=""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C97D5AF2-684A-4A8D-3D82-B57D7AC44677}"/>
              </a:ext>
              <a:ext uri="{C183D7F6-B498-43B3-948B-1728B52AA6E4}">
                <adec:decorative xmlns=""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 xmlns:a16="http://schemas.microsoft.com/office/drawing/2014/main" id="{C26C18C3-ED25-DD4B-BA72-24932D54DE37}"/>
              </a:ext>
              <a:ext uri="{C183D7F6-B498-43B3-948B-1728B52AA6E4}">
                <adec:decorative xmlns=""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 xmlns:a16="http://schemas.microsoft.com/office/drawing/2014/main" id="{58B149C6-5AAC-B8E5-5411-EA38821F6754}"/>
              </a:ext>
              <a:ext uri="{C183D7F6-B498-43B3-948B-1728B52AA6E4}">
                <adec:decorative xmlns=""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806C6F65-35CD-D64B-992A-0C1C1E00384D}"/>
              </a:ext>
              <a:ext uri="{C183D7F6-B498-43B3-948B-1728B52AA6E4}">
                <adec:decorative xmlns=""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 xmlns:a16="http://schemas.microsoft.com/office/drawing/2014/main" id="{979826C1-7A52-DA25-F422-EE62DED7D1B6}"/>
              </a:ext>
              <a:ext uri="{C183D7F6-B498-43B3-948B-1728B52AA6E4}">
                <adec:decorative xmlns=""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 xmlns:a16="http://schemas.microsoft.com/office/drawing/2014/main" id="{D96BA398-1ED2-1FCA-63B9-8915A8C7A524}"/>
              </a:ext>
              <a:ext uri="{C183D7F6-B498-43B3-948B-1728B52AA6E4}">
                <adec:decorative xmlns=""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 xmlns:a16="http://schemas.microsoft.com/office/drawing/2014/main" id="{29169ED6-4B82-6844-119F-AC15CDF2D3E5}"/>
              </a:ext>
              <a:ext uri="{C183D7F6-B498-43B3-948B-1728B52AA6E4}">
                <adec:decorative xmlns=""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 xmlns:a16="http://schemas.microsoft.com/office/drawing/2014/main" id="{C57F1500-1A16-D1EF-4F0C-030852B291FC}"/>
              </a:ext>
              <a:ext uri="{C183D7F6-B498-43B3-948B-1728B52AA6E4}">
                <adec:decorative xmlns=""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 xmlns:a16="http://schemas.microsoft.com/office/drawing/2014/main" id="{2D07A0BE-3890-193E-9439-F294E61A71B9}"/>
              </a:ext>
              <a:ext uri="{C183D7F6-B498-43B3-948B-1728B52AA6E4}">
                <adec:decorative xmlns=""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 xmlns:a16="http://schemas.microsoft.com/office/drawing/2014/main" id="{C26C18C3-ED25-DD4B-BA72-24932D54DE37}"/>
              </a:ext>
              <a:ext uri="{C183D7F6-B498-43B3-948B-1728B52AA6E4}">
                <adec:decorative xmlns=""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 xmlns:a16="http://schemas.microsoft.com/office/drawing/2014/main" id="{A69706A2-3726-FE4E-B923-E75D48597816}"/>
              </a:ext>
              <a:ext uri="{C183D7F6-B498-43B3-948B-1728B52AA6E4}">
                <adec:decorative xmlns=""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C97D5AF2-684A-4A8D-3D82-B57D7AC44677}"/>
              </a:ext>
              <a:ext uri="{C183D7F6-B498-43B3-948B-1728B52AA6E4}">
                <adec:decorative xmlns=""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42E558A9-6DD6-E21D-3A8F-6707E1DD19F1}"/>
              </a:ext>
              <a:ext uri="{C183D7F6-B498-43B3-948B-1728B52AA6E4}">
                <adec:decorative xmlns=""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24432/C58C86"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B1D9D6-2977-ABCD-FDF8-51AFA5064E54}"/>
              </a:ext>
            </a:extLst>
          </p:cNvPr>
          <p:cNvSpPr>
            <a:spLocks noGrp="1"/>
          </p:cNvSpPr>
          <p:nvPr>
            <p:ph type="ctrTitle"/>
          </p:nvPr>
        </p:nvSpPr>
        <p:spPr>
          <a:xfrm>
            <a:off x="6309904" y="411479"/>
            <a:ext cx="5486400" cy="3291840"/>
          </a:xfrm>
        </p:spPr>
        <p:txBody>
          <a:bodyPr/>
          <a:lstStyle/>
          <a:p>
            <a:r>
              <a:rPr lang="en-US" dirty="0"/>
              <a:t>RNN</a:t>
            </a:r>
            <a:br>
              <a:rPr lang="en-US" dirty="0"/>
            </a:br>
            <a:r>
              <a:rPr lang="en-US" sz="1800" b="0" i="0" u="none" strike="noStrike" baseline="0" dirty="0">
                <a:solidFill>
                  <a:srgbClr val="05192D"/>
                </a:solidFill>
                <a:latin typeface="StudioFeixenSans-Semibold"/>
              </a:rPr>
              <a:t>Handling sequences</a:t>
            </a:r>
            <a:endParaRPr lang="en-US" dirty="0"/>
          </a:p>
        </p:txBody>
      </p:sp>
      <p:sp>
        <p:nvSpPr>
          <p:cNvPr id="3"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The </a:t>
            </a:r>
            <a:r>
              <a:rPr kumimoji="0" lang="en-US" sz="1800" b="1" i="0" u="none" strike="noStrike" cap="none" normalizeH="0" baseline="0" smtClean="0">
                <a:ln>
                  <a:noFill/>
                </a:ln>
                <a:solidFill>
                  <a:schemeClr val="tx1"/>
                </a:solidFill>
                <a:effectLst/>
                <a:latin typeface="Arial" charset="0"/>
                <a:cs typeface="Arial" charset="0"/>
              </a:rPr>
              <a:t>Seq2Vec</a:t>
            </a:r>
            <a:r>
              <a:rPr kumimoji="0" lang="en-US" sz="1800" b="0" i="0" u="none" strike="noStrike" cap="none" normalizeH="0" baseline="0" smtClean="0">
                <a:ln>
                  <a:noFill/>
                </a:ln>
                <a:solidFill>
                  <a:schemeClr val="tx1"/>
                </a:solidFill>
                <a:effectLst/>
                <a:latin typeface="Arial" charset="0"/>
                <a:cs typeface="Arial" charset="0"/>
              </a:rPr>
              <a:t> architecture is designed to convert a sequence of data into a fixed-length vector representation. This vector can then be used for various tasks, such as classification, prediction, or similarity comparison. Seq2Vec models are commonly used in text classification, sentiment analysis, time-series forecasting, and other tasks involving sequential data. The architecture can be based on RNNs, CNNs, Transformers, or other advanced neural network models. While Seq2Vec is efficient and flexible, it may lose some sequence-specific details when compressing long sequences into fixed-length vectors.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D45731-7A3E-B9A0-78A9-A3481BD88E77}"/>
              </a:ext>
            </a:extLst>
          </p:cNvPr>
          <p:cNvSpPr>
            <a:spLocks noGrp="1"/>
          </p:cNvSpPr>
          <p:nvPr>
            <p:ph type="title"/>
          </p:nvPr>
        </p:nvSpPr>
        <p:spPr>
          <a:xfrm>
            <a:off x="3516554" y="977773"/>
            <a:ext cx="5962423" cy="673773"/>
          </a:xfrm>
        </p:spPr>
        <p:txBody>
          <a:bodyPr/>
          <a:lstStyle/>
          <a:p>
            <a:r>
              <a:rPr lang="en-US" sz="8000" dirty="0"/>
              <a:t>Deep RNN</a:t>
            </a:r>
          </a:p>
        </p:txBody>
      </p:sp>
      <p:pic>
        <p:nvPicPr>
          <p:cNvPr id="6" name="Content Placeholder 5">
            <a:extLst>
              <a:ext uri="{FF2B5EF4-FFF2-40B4-BE49-F238E27FC236}">
                <a16:creationId xmlns="" xmlns:a16="http://schemas.microsoft.com/office/drawing/2014/main" id="{F6F5BBBF-199D-FF68-BD64-5D16EE5F8B5B}"/>
              </a:ext>
            </a:extLst>
          </p:cNvPr>
          <p:cNvPicPr>
            <a:picLocks noGrp="1" noChangeAspect="1"/>
          </p:cNvPicPr>
          <p:nvPr>
            <p:ph sz="quarter" idx="13"/>
          </p:nvPr>
        </p:nvPicPr>
        <p:blipFill>
          <a:blip r:embed="rId2"/>
          <a:stretch>
            <a:fillRect/>
          </a:stretch>
        </p:blipFill>
        <p:spPr>
          <a:xfrm>
            <a:off x="3024848" y="1674891"/>
            <a:ext cx="5371037" cy="4194279"/>
          </a:xfrm>
        </p:spPr>
      </p:pic>
    </p:spTree>
    <p:extLst>
      <p:ext uri="{BB962C8B-B14F-4D97-AF65-F5344CB8AC3E}">
        <p14:creationId xmlns:p14="http://schemas.microsoft.com/office/powerpoint/2010/main" val="1370616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ACC412-414E-E885-48F5-7FA40D0E2061}"/>
              </a:ext>
            </a:extLst>
          </p:cNvPr>
          <p:cNvSpPr>
            <a:spLocks noGrp="1"/>
          </p:cNvSpPr>
          <p:nvPr>
            <p:ph type="title"/>
          </p:nvPr>
        </p:nvSpPr>
        <p:spPr>
          <a:xfrm>
            <a:off x="2321497" y="279840"/>
            <a:ext cx="7936230" cy="1529818"/>
          </a:xfrm>
        </p:spPr>
        <p:txBody>
          <a:bodyPr/>
          <a:lstStyle/>
          <a:p>
            <a:r>
              <a:rPr lang="en-US" sz="4400" b="0" i="0" u="none" strike="noStrike" baseline="0" dirty="0">
                <a:solidFill>
                  <a:srgbClr val="05192D"/>
                </a:solidFill>
                <a:latin typeface="StudioFeixenSans-Semibold"/>
              </a:rPr>
              <a:t>Sequence-to-sequence Architecture</a:t>
            </a:r>
            <a:endParaRPr lang="en-US" dirty="0"/>
          </a:p>
        </p:txBody>
      </p:sp>
      <p:sp>
        <p:nvSpPr>
          <p:cNvPr id="3" name="Content Placeholder 2">
            <a:extLst>
              <a:ext uri="{FF2B5EF4-FFF2-40B4-BE49-F238E27FC236}">
                <a16:creationId xmlns="" xmlns:a16="http://schemas.microsoft.com/office/drawing/2014/main" id="{A74AB121-B86B-306E-AE15-5C6D8CA68398}"/>
              </a:ext>
            </a:extLst>
          </p:cNvPr>
          <p:cNvSpPr>
            <a:spLocks noGrp="1"/>
          </p:cNvSpPr>
          <p:nvPr>
            <p:ph sz="quarter" idx="14"/>
          </p:nvPr>
        </p:nvSpPr>
        <p:spPr>
          <a:xfrm>
            <a:off x="631045" y="2032560"/>
            <a:ext cx="3717906" cy="3815123"/>
          </a:xfrm>
        </p:spPr>
        <p:txBody>
          <a:bodyPr/>
          <a:lstStyle/>
          <a:p>
            <a:pPr algn="l"/>
            <a:r>
              <a:rPr lang="en-US" sz="1800" b="0" i="0" u="none" strike="noStrike" baseline="0" dirty="0">
                <a:solidFill>
                  <a:srgbClr val="05192D"/>
                </a:solidFill>
                <a:latin typeface="StudioFeixenSans-Regular"/>
              </a:rPr>
              <a:t>Pass sequence as input, use the entire output sequence</a:t>
            </a:r>
          </a:p>
          <a:p>
            <a:r>
              <a:rPr lang="en-US" sz="1800" b="0" i="0" u="none" strike="noStrike" baseline="0" dirty="0">
                <a:solidFill>
                  <a:srgbClr val="05192D"/>
                </a:solidFill>
                <a:latin typeface="StudioFeixenSans-Semibold"/>
              </a:rPr>
              <a:t>Example</a:t>
            </a:r>
            <a:r>
              <a:rPr lang="en-US" sz="1800" b="0" i="0" u="none" strike="noStrike" baseline="0" dirty="0">
                <a:solidFill>
                  <a:srgbClr val="05192D"/>
                </a:solidFill>
                <a:latin typeface="StudioFeixenSans-Regular"/>
              </a:rPr>
              <a:t>: Real-time speech </a:t>
            </a:r>
            <a:r>
              <a:rPr lang="en-US" sz="1800" b="0" i="0" u="none" strike="noStrike" baseline="0" dirty="0" smtClean="0">
                <a:solidFill>
                  <a:srgbClr val="05192D"/>
                </a:solidFill>
                <a:latin typeface="StudioFeixenSans-Regular"/>
              </a:rPr>
              <a:t>recognition,</a:t>
            </a:r>
            <a:r>
              <a:rPr lang="en-US" sz="1800" b="1" dirty="0"/>
              <a:t> machine translation</a:t>
            </a:r>
            <a:r>
              <a:rPr lang="en-US" sz="1800" dirty="0"/>
              <a:t>, </a:t>
            </a:r>
            <a:r>
              <a:rPr lang="en-US" sz="1800" b="1" dirty="0"/>
              <a:t>text summarization</a:t>
            </a:r>
            <a:r>
              <a:rPr lang="en-US" sz="1800" dirty="0"/>
              <a:t>, </a:t>
            </a:r>
            <a:r>
              <a:rPr lang="en-US" sz="1800" b="1" dirty="0"/>
              <a:t>speech recognition</a:t>
            </a:r>
            <a:r>
              <a:rPr lang="en-US" sz="1800" dirty="0"/>
              <a:t>, and </a:t>
            </a:r>
            <a:r>
              <a:rPr lang="en-US" sz="1800" b="1" dirty="0"/>
              <a:t>question answering</a:t>
            </a:r>
            <a:r>
              <a:rPr lang="en-US" sz="1800" dirty="0"/>
              <a:t>, where the task requires transforming an input sequence into an output sequence.</a:t>
            </a:r>
            <a:endParaRPr lang="en-US" sz="1800" b="0" i="0" u="none" strike="noStrike" baseline="0" dirty="0">
              <a:solidFill>
                <a:srgbClr val="05192D"/>
              </a:solidFill>
              <a:latin typeface="StudioFeixenSans-Regular"/>
            </a:endParaRPr>
          </a:p>
          <a:p>
            <a:pPr algn="l"/>
            <a:r>
              <a:rPr lang="en-US" sz="1800" dirty="0">
                <a:solidFill>
                  <a:srgbClr val="05192D"/>
                </a:solidFill>
                <a:latin typeface="StudioFeixenSans-Regular"/>
              </a:rPr>
              <a:t>Many to </a:t>
            </a:r>
            <a:r>
              <a:rPr lang="en-US" sz="1800" dirty="0" smtClean="0">
                <a:solidFill>
                  <a:srgbClr val="05192D"/>
                </a:solidFill>
                <a:latin typeface="StudioFeixenSans-Regular"/>
              </a:rPr>
              <a:t>Many </a:t>
            </a:r>
            <a:endParaRPr lang="en-US" dirty="0"/>
          </a:p>
        </p:txBody>
      </p:sp>
      <p:pic>
        <p:nvPicPr>
          <p:cNvPr id="6" name="Content Placeholder 5">
            <a:extLst>
              <a:ext uri="{FF2B5EF4-FFF2-40B4-BE49-F238E27FC236}">
                <a16:creationId xmlns="" xmlns:a16="http://schemas.microsoft.com/office/drawing/2014/main" id="{E1748F04-7D9B-6FB0-FCE0-7CE4A064F3DF}"/>
              </a:ext>
            </a:extLst>
          </p:cNvPr>
          <p:cNvPicPr>
            <a:picLocks noGrp="1" noChangeAspect="1"/>
          </p:cNvPicPr>
          <p:nvPr>
            <p:ph sz="quarter" idx="13"/>
          </p:nvPr>
        </p:nvPicPr>
        <p:blipFill>
          <a:blip r:embed="rId3"/>
          <a:stretch>
            <a:fillRect/>
          </a:stretch>
        </p:blipFill>
        <p:spPr>
          <a:xfrm>
            <a:off x="4317974" y="3947160"/>
            <a:ext cx="2882986" cy="2009354"/>
          </a:xfrm>
        </p:spPr>
      </p:pic>
      <p:sp>
        <p:nvSpPr>
          <p:cNvPr id="4" name="TextBox 3"/>
          <p:cNvSpPr txBox="1"/>
          <p:nvPr/>
        </p:nvSpPr>
        <p:spPr>
          <a:xfrm>
            <a:off x="7208520" y="1905001"/>
            <a:ext cx="4434840" cy="2862322"/>
          </a:xfrm>
          <a:prstGeom prst="rect">
            <a:avLst/>
          </a:prstGeom>
          <a:noFill/>
        </p:spPr>
        <p:txBody>
          <a:bodyPr wrap="square" rtlCol="0">
            <a:spAutoFit/>
          </a:bodyPr>
          <a:lstStyle/>
          <a:p>
            <a:r>
              <a:rPr lang="en-US" dirty="0">
                <a:solidFill>
                  <a:schemeClr val="bg1"/>
                </a:solidFill>
              </a:rPr>
              <a:t>The architecture typically includes an encoder to process the input and a decoder to generate the output. Advanced techniques like </a:t>
            </a:r>
            <a:r>
              <a:rPr lang="en-US" b="1" dirty="0">
                <a:solidFill>
                  <a:schemeClr val="bg1"/>
                </a:solidFill>
              </a:rPr>
              <a:t>attention mechanisms</a:t>
            </a:r>
            <a:r>
              <a:rPr lang="en-US" dirty="0">
                <a:solidFill>
                  <a:schemeClr val="bg1"/>
                </a:solidFill>
              </a:rPr>
              <a:t> have been developed to enhance the performance of Seq2Seq models, especially for long or complex sequences. Seq2Seq has found widespread applications in machine translation, speech recognition, and text summarization, among other fields.</a:t>
            </a:r>
          </a:p>
        </p:txBody>
      </p:sp>
    </p:spTree>
    <p:extLst>
      <p:ext uri="{BB962C8B-B14F-4D97-AF65-F5344CB8AC3E}">
        <p14:creationId xmlns:p14="http://schemas.microsoft.com/office/powerpoint/2010/main" val="2525281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1A3200-83A9-805A-0F70-C2B1C5A0EA26}"/>
              </a:ext>
            </a:extLst>
          </p:cNvPr>
          <p:cNvSpPr>
            <a:spLocks noGrp="1"/>
          </p:cNvSpPr>
          <p:nvPr>
            <p:ph type="title"/>
          </p:nvPr>
        </p:nvSpPr>
        <p:spPr>
          <a:xfrm>
            <a:off x="457200" y="378924"/>
            <a:ext cx="5151120" cy="687876"/>
          </a:xfrm>
        </p:spPr>
        <p:txBody>
          <a:bodyPr/>
          <a:lstStyle/>
          <a:p>
            <a:r>
              <a:rPr lang="en-US" sz="2400" i="0" u="none" strike="noStrike" baseline="0" dirty="0">
                <a:solidFill>
                  <a:srgbClr val="05192D"/>
                </a:solidFill>
                <a:latin typeface="StudioFeixenSans-Semibold"/>
              </a:rPr>
              <a:t>Sequence-to-vector Architecture</a:t>
            </a:r>
            <a:endParaRPr lang="en-US" sz="2400" dirty="0"/>
          </a:p>
        </p:txBody>
      </p:sp>
      <p:sp>
        <p:nvSpPr>
          <p:cNvPr id="3" name="Content Placeholder 2">
            <a:extLst>
              <a:ext uri="{FF2B5EF4-FFF2-40B4-BE49-F238E27FC236}">
                <a16:creationId xmlns="" xmlns:a16="http://schemas.microsoft.com/office/drawing/2014/main" id="{91B667FA-AD2E-59FC-54FE-2BDE4EC62758}"/>
              </a:ext>
            </a:extLst>
          </p:cNvPr>
          <p:cNvSpPr>
            <a:spLocks noGrp="1"/>
          </p:cNvSpPr>
          <p:nvPr>
            <p:ph sz="quarter" idx="14"/>
          </p:nvPr>
        </p:nvSpPr>
        <p:spPr>
          <a:xfrm>
            <a:off x="458132" y="1107899"/>
            <a:ext cx="6724988" cy="822501"/>
          </a:xfrm>
        </p:spPr>
        <p:txBody>
          <a:bodyPr>
            <a:noAutofit/>
          </a:bodyPr>
          <a:lstStyle/>
          <a:p>
            <a:pPr algn="l"/>
            <a:r>
              <a:rPr lang="en-US" sz="1400" i="0" u="none" strike="noStrike" baseline="0" dirty="0">
                <a:solidFill>
                  <a:srgbClr val="05192D"/>
                </a:solidFill>
                <a:latin typeface="StudioFeixenSans-Regular"/>
              </a:rPr>
              <a:t>Pass sequence as input, use only the last output</a:t>
            </a:r>
          </a:p>
          <a:p>
            <a:pPr algn="l"/>
            <a:r>
              <a:rPr lang="en-US" sz="1400" i="0" u="none" strike="noStrike" baseline="0" dirty="0">
                <a:solidFill>
                  <a:srgbClr val="05192D"/>
                </a:solidFill>
                <a:latin typeface="StudioFeixenSans-Semibold"/>
              </a:rPr>
              <a:t>Example</a:t>
            </a:r>
            <a:r>
              <a:rPr lang="en-US" sz="1400" i="0" u="none" strike="noStrike" baseline="0" dirty="0">
                <a:solidFill>
                  <a:srgbClr val="05192D"/>
                </a:solidFill>
                <a:latin typeface="StudioFeixenSans-Regular"/>
              </a:rPr>
              <a:t>: Text topic classification</a:t>
            </a:r>
            <a:endParaRPr lang="en-US" sz="1400" dirty="0"/>
          </a:p>
        </p:txBody>
      </p:sp>
      <p:pic>
        <p:nvPicPr>
          <p:cNvPr id="6" name="Content Placeholder 5">
            <a:extLst>
              <a:ext uri="{FF2B5EF4-FFF2-40B4-BE49-F238E27FC236}">
                <a16:creationId xmlns="" xmlns:a16="http://schemas.microsoft.com/office/drawing/2014/main" id="{8BC15755-CD58-FB53-6415-4DC89E63ED2C}"/>
              </a:ext>
            </a:extLst>
          </p:cNvPr>
          <p:cNvPicPr>
            <a:picLocks noGrp="1" noChangeAspect="1"/>
          </p:cNvPicPr>
          <p:nvPr>
            <p:ph sz="quarter" idx="13"/>
          </p:nvPr>
        </p:nvPicPr>
        <p:blipFill>
          <a:blip r:embed="rId3"/>
          <a:stretch>
            <a:fillRect/>
          </a:stretch>
        </p:blipFill>
        <p:spPr>
          <a:xfrm>
            <a:off x="549875" y="2227557"/>
            <a:ext cx="2854127" cy="1907563"/>
          </a:xfrm>
        </p:spPr>
      </p:pic>
      <p:sp>
        <p:nvSpPr>
          <p:cNvPr id="4" name="Rectangle 3"/>
          <p:cNvSpPr/>
          <p:nvPr/>
        </p:nvSpPr>
        <p:spPr>
          <a:xfrm>
            <a:off x="4763069" y="114953"/>
            <a:ext cx="7246961" cy="646331"/>
          </a:xfrm>
          <a:prstGeom prst="rect">
            <a:avLst/>
          </a:prstGeom>
        </p:spPr>
        <p:txBody>
          <a:bodyPr wrap="square">
            <a:spAutoFit/>
          </a:bodyPr>
          <a:lstStyle/>
          <a:p>
            <a:r>
              <a:rPr lang="en-US" b="1" dirty="0">
                <a:solidFill>
                  <a:schemeClr val="bg1"/>
                </a:solidFill>
              </a:rPr>
              <a:t>Sequence-to-Vector (Seq2Vec)</a:t>
            </a:r>
            <a:r>
              <a:rPr lang="en-US" dirty="0">
                <a:solidFill>
                  <a:schemeClr val="bg1"/>
                </a:solidFill>
              </a:rPr>
              <a:t> is a neural network architecture designed to transform an entire </a:t>
            </a:r>
            <a:r>
              <a:rPr lang="en-US" b="1" dirty="0">
                <a:solidFill>
                  <a:schemeClr val="bg1"/>
                </a:solidFill>
              </a:rPr>
              <a:t>sequence</a:t>
            </a:r>
            <a:r>
              <a:rPr lang="en-US" dirty="0">
                <a:solidFill>
                  <a:schemeClr val="bg1"/>
                </a:solidFill>
              </a:rPr>
              <a:t> of data into a </a:t>
            </a:r>
            <a:r>
              <a:rPr lang="en-US" b="1" dirty="0">
                <a:solidFill>
                  <a:schemeClr val="bg1"/>
                </a:solidFill>
              </a:rPr>
              <a:t>fixed-length vector</a:t>
            </a:r>
            <a:r>
              <a:rPr lang="en-US" dirty="0">
                <a:solidFill>
                  <a:schemeClr val="bg1"/>
                </a:solidFill>
              </a:rPr>
              <a:t>. </a:t>
            </a:r>
          </a:p>
        </p:txBody>
      </p:sp>
      <p:sp>
        <p:nvSpPr>
          <p:cNvPr id="5" name="Rectangle 4"/>
          <p:cNvSpPr/>
          <p:nvPr/>
        </p:nvSpPr>
        <p:spPr>
          <a:xfrm>
            <a:off x="4230806" y="996283"/>
            <a:ext cx="7961194" cy="5909310"/>
          </a:xfrm>
          <a:prstGeom prst="rect">
            <a:avLst/>
          </a:prstGeom>
        </p:spPr>
        <p:txBody>
          <a:bodyPr wrap="square">
            <a:spAutoFit/>
          </a:bodyPr>
          <a:lstStyle/>
          <a:p>
            <a:r>
              <a:rPr lang="en-US" b="1" dirty="0">
                <a:solidFill>
                  <a:schemeClr val="bg1"/>
                </a:solidFill>
              </a:rPr>
              <a:t>Key Components of Seq2Vec Architecture:</a:t>
            </a:r>
          </a:p>
          <a:p>
            <a:r>
              <a:rPr lang="en-US" b="1" dirty="0">
                <a:solidFill>
                  <a:schemeClr val="bg1"/>
                </a:solidFill>
              </a:rPr>
              <a:t>Encoder</a:t>
            </a:r>
            <a:r>
              <a:rPr lang="en-US" dirty="0">
                <a:solidFill>
                  <a:schemeClr val="bg1"/>
                </a:solidFill>
              </a:rPr>
              <a:t>:</a:t>
            </a:r>
          </a:p>
          <a:p>
            <a:pPr lvl="1"/>
            <a:r>
              <a:rPr lang="en-US" dirty="0">
                <a:solidFill>
                  <a:schemeClr val="bg1"/>
                </a:solidFill>
              </a:rPr>
              <a:t>The core component of the Seq2Vec architecture is the </a:t>
            </a:r>
            <a:r>
              <a:rPr lang="en-US" b="1" dirty="0">
                <a:solidFill>
                  <a:schemeClr val="bg1"/>
                </a:solidFill>
              </a:rPr>
              <a:t>encoder</a:t>
            </a:r>
            <a:r>
              <a:rPr lang="en-US" dirty="0">
                <a:solidFill>
                  <a:schemeClr val="bg1"/>
                </a:solidFill>
              </a:rPr>
              <a:t>, which processes the input sequence (such as a series of words, characters, or features) and condenses it into a </a:t>
            </a:r>
            <a:r>
              <a:rPr lang="en-US" b="1" dirty="0">
                <a:solidFill>
                  <a:schemeClr val="bg1"/>
                </a:solidFill>
              </a:rPr>
              <a:t>fixed-length vector</a:t>
            </a:r>
            <a:r>
              <a:rPr lang="en-US" dirty="0">
                <a:solidFill>
                  <a:schemeClr val="bg1"/>
                </a:solidFill>
              </a:rPr>
              <a:t>.</a:t>
            </a:r>
          </a:p>
          <a:p>
            <a:pPr lvl="1"/>
            <a:r>
              <a:rPr lang="en-US" dirty="0">
                <a:solidFill>
                  <a:schemeClr val="bg1"/>
                </a:solidFill>
              </a:rPr>
              <a:t>The encoder can be a type of </a:t>
            </a:r>
            <a:r>
              <a:rPr lang="en-US" b="1" dirty="0">
                <a:solidFill>
                  <a:schemeClr val="bg1"/>
                </a:solidFill>
              </a:rPr>
              <a:t>Recurrent Neural Network (RNN)</a:t>
            </a:r>
            <a:r>
              <a:rPr lang="en-US" dirty="0">
                <a:solidFill>
                  <a:schemeClr val="bg1"/>
                </a:solidFill>
              </a:rPr>
              <a:t>, such as </a:t>
            </a:r>
            <a:r>
              <a:rPr lang="en-US" b="1" dirty="0">
                <a:solidFill>
                  <a:schemeClr val="bg1"/>
                </a:solidFill>
              </a:rPr>
              <a:t>LSTM (Long Short-Term Memory)</a:t>
            </a:r>
            <a:r>
              <a:rPr lang="en-US" dirty="0">
                <a:solidFill>
                  <a:schemeClr val="bg1"/>
                </a:solidFill>
              </a:rPr>
              <a:t> or </a:t>
            </a:r>
            <a:r>
              <a:rPr lang="en-US" b="1" dirty="0">
                <a:solidFill>
                  <a:schemeClr val="bg1"/>
                </a:solidFill>
              </a:rPr>
              <a:t>GRU (Gated Recurrent Units)</a:t>
            </a:r>
            <a:r>
              <a:rPr lang="en-US" dirty="0">
                <a:solidFill>
                  <a:schemeClr val="bg1"/>
                </a:solidFill>
              </a:rPr>
              <a:t>, but other models, like </a:t>
            </a:r>
            <a:r>
              <a:rPr lang="en-US" b="1" dirty="0">
                <a:solidFill>
                  <a:schemeClr val="bg1"/>
                </a:solidFill>
              </a:rPr>
              <a:t>Convolutional Neural Networks (CNN)</a:t>
            </a:r>
            <a:r>
              <a:rPr lang="en-US" dirty="0">
                <a:solidFill>
                  <a:schemeClr val="bg1"/>
                </a:solidFill>
              </a:rPr>
              <a:t> or </a:t>
            </a:r>
            <a:r>
              <a:rPr lang="en-US" b="1" dirty="0">
                <a:solidFill>
                  <a:schemeClr val="bg1"/>
                </a:solidFill>
              </a:rPr>
              <a:t>Transformer-based models</a:t>
            </a:r>
            <a:r>
              <a:rPr lang="en-US" dirty="0">
                <a:solidFill>
                  <a:schemeClr val="bg1"/>
                </a:solidFill>
              </a:rPr>
              <a:t>, can also be used for encoding sequences.</a:t>
            </a:r>
          </a:p>
          <a:p>
            <a:r>
              <a:rPr lang="en-US" b="1" dirty="0">
                <a:solidFill>
                  <a:schemeClr val="bg1"/>
                </a:solidFill>
              </a:rPr>
              <a:t>Fixed-Length Vector</a:t>
            </a:r>
            <a:r>
              <a:rPr lang="en-US" dirty="0">
                <a:solidFill>
                  <a:schemeClr val="bg1"/>
                </a:solidFill>
              </a:rPr>
              <a:t>:</a:t>
            </a:r>
          </a:p>
          <a:p>
            <a:pPr lvl="1"/>
            <a:r>
              <a:rPr lang="en-US" dirty="0">
                <a:solidFill>
                  <a:schemeClr val="bg1"/>
                </a:solidFill>
              </a:rPr>
              <a:t>After processing the entire sequence, the encoder outputs a </a:t>
            </a:r>
            <a:r>
              <a:rPr lang="en-US" b="1" dirty="0">
                <a:solidFill>
                  <a:schemeClr val="bg1"/>
                </a:solidFill>
              </a:rPr>
              <a:t>single vector</a:t>
            </a:r>
            <a:r>
              <a:rPr lang="en-US" dirty="0">
                <a:solidFill>
                  <a:schemeClr val="bg1"/>
                </a:solidFill>
              </a:rPr>
              <a:t> that captures the essential information of the sequence.</a:t>
            </a:r>
          </a:p>
          <a:p>
            <a:pPr lvl="1"/>
            <a:r>
              <a:rPr lang="en-US" dirty="0">
                <a:solidFill>
                  <a:schemeClr val="bg1"/>
                </a:solidFill>
              </a:rPr>
              <a:t>This vector is expected to encode the relevant features or context from the sequence in a compressed form, which can then be used for further tasks.</a:t>
            </a:r>
          </a:p>
          <a:p>
            <a:r>
              <a:rPr lang="en-US" b="1" dirty="0">
                <a:solidFill>
                  <a:schemeClr val="bg1"/>
                </a:solidFill>
              </a:rPr>
              <a:t>Global Pooling</a:t>
            </a:r>
            <a:r>
              <a:rPr lang="en-US" dirty="0">
                <a:solidFill>
                  <a:schemeClr val="bg1"/>
                </a:solidFill>
              </a:rPr>
              <a:t>:</a:t>
            </a:r>
          </a:p>
          <a:p>
            <a:pPr lvl="1"/>
            <a:r>
              <a:rPr lang="en-US" dirty="0">
                <a:solidFill>
                  <a:schemeClr val="bg1"/>
                </a:solidFill>
              </a:rPr>
              <a:t>A common technique used to create the fixed-length vector is </a:t>
            </a:r>
            <a:r>
              <a:rPr lang="en-US" b="1" dirty="0">
                <a:solidFill>
                  <a:schemeClr val="bg1"/>
                </a:solidFill>
              </a:rPr>
              <a:t>global pooling</a:t>
            </a:r>
            <a:r>
              <a:rPr lang="en-US" dirty="0">
                <a:solidFill>
                  <a:schemeClr val="bg1"/>
                </a:solidFill>
              </a:rPr>
              <a:t>, where features from different time steps (or positions in the sequence) are aggregated, typically using </a:t>
            </a:r>
            <a:r>
              <a:rPr lang="en-US" b="1" dirty="0">
                <a:solidFill>
                  <a:schemeClr val="bg1"/>
                </a:solidFill>
              </a:rPr>
              <a:t>mean pooling</a:t>
            </a:r>
            <a:r>
              <a:rPr lang="en-US" dirty="0">
                <a:solidFill>
                  <a:schemeClr val="bg1"/>
                </a:solidFill>
              </a:rPr>
              <a:t>, </a:t>
            </a:r>
            <a:r>
              <a:rPr lang="en-US" b="1" dirty="0">
                <a:solidFill>
                  <a:schemeClr val="bg1"/>
                </a:solidFill>
              </a:rPr>
              <a:t>max pooling</a:t>
            </a:r>
            <a:r>
              <a:rPr lang="en-US" dirty="0">
                <a:solidFill>
                  <a:schemeClr val="bg1"/>
                </a:solidFill>
              </a:rPr>
              <a:t>, or </a:t>
            </a:r>
            <a:r>
              <a:rPr lang="en-US" b="1" dirty="0">
                <a:solidFill>
                  <a:schemeClr val="bg1"/>
                </a:solidFill>
              </a:rPr>
              <a:t>sum pooling</a:t>
            </a:r>
            <a:r>
              <a:rPr lang="en-US" dirty="0">
                <a:solidFill>
                  <a:schemeClr val="bg1"/>
                </a:solidFill>
              </a:rPr>
              <a:t>.</a:t>
            </a:r>
          </a:p>
          <a:p>
            <a:pPr lvl="1"/>
            <a:r>
              <a:rPr lang="en-US" dirty="0">
                <a:solidFill>
                  <a:schemeClr val="bg1"/>
                </a:solidFill>
              </a:rPr>
              <a:t>For example, in an RNN-based encoder, the hidden states at each time step might be combined using pooling to create a single fixed-length vector.</a:t>
            </a:r>
          </a:p>
        </p:txBody>
      </p:sp>
    </p:spTree>
    <p:extLst>
      <p:ext uri="{BB962C8B-B14F-4D97-AF65-F5344CB8AC3E}">
        <p14:creationId xmlns:p14="http://schemas.microsoft.com/office/powerpoint/2010/main" val="2972453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4D8CB4-5FE3-D61E-5CCE-A81B30AD7465}"/>
              </a:ext>
            </a:extLst>
          </p:cNvPr>
          <p:cNvSpPr>
            <a:spLocks noGrp="1"/>
          </p:cNvSpPr>
          <p:nvPr>
            <p:ph type="title"/>
          </p:nvPr>
        </p:nvSpPr>
        <p:spPr>
          <a:xfrm>
            <a:off x="280799" y="185195"/>
            <a:ext cx="4001834" cy="638473"/>
          </a:xfrm>
        </p:spPr>
        <p:txBody>
          <a:bodyPr/>
          <a:lstStyle/>
          <a:p>
            <a:r>
              <a:rPr lang="en-US" sz="1800" i="0" u="none" strike="noStrike" baseline="0" dirty="0">
                <a:solidFill>
                  <a:srgbClr val="05192D"/>
                </a:solidFill>
                <a:latin typeface="StudioFeixenSans-Semibold"/>
              </a:rPr>
              <a:t>Vector-to-sequence Architecture</a:t>
            </a:r>
            <a:br>
              <a:rPr lang="en-US" sz="1800" i="0" u="none" strike="noStrike" baseline="0" dirty="0">
                <a:solidFill>
                  <a:srgbClr val="05192D"/>
                </a:solidFill>
                <a:latin typeface="StudioFeixenSans-Semibold"/>
              </a:rPr>
            </a:br>
            <a:endParaRPr lang="en-US" sz="1800" dirty="0"/>
          </a:p>
        </p:txBody>
      </p:sp>
      <p:sp>
        <p:nvSpPr>
          <p:cNvPr id="3" name="Content Placeholder 2">
            <a:extLst>
              <a:ext uri="{FF2B5EF4-FFF2-40B4-BE49-F238E27FC236}">
                <a16:creationId xmlns="" xmlns:a16="http://schemas.microsoft.com/office/drawing/2014/main" id="{8CCF2AB2-0B59-CABF-8480-B37DDD272DDA}"/>
              </a:ext>
            </a:extLst>
          </p:cNvPr>
          <p:cNvSpPr>
            <a:spLocks noGrp="1"/>
          </p:cNvSpPr>
          <p:nvPr>
            <p:ph sz="quarter" idx="14"/>
          </p:nvPr>
        </p:nvSpPr>
        <p:spPr>
          <a:xfrm>
            <a:off x="200167" y="584005"/>
            <a:ext cx="4857970" cy="943853"/>
          </a:xfrm>
        </p:spPr>
        <p:txBody>
          <a:bodyPr>
            <a:normAutofit fontScale="70000" lnSpcReduction="20000"/>
          </a:bodyPr>
          <a:lstStyle/>
          <a:p>
            <a:pPr algn="l"/>
            <a:r>
              <a:rPr lang="en-US" sz="2400" b="0" i="0" u="none" strike="noStrike" baseline="0" dirty="0">
                <a:solidFill>
                  <a:srgbClr val="05192D"/>
                </a:solidFill>
                <a:latin typeface="StudioFeixenSans-Regular"/>
              </a:rPr>
              <a:t>Pass single input, use the entire output sequence</a:t>
            </a:r>
          </a:p>
          <a:p>
            <a:pPr algn="l"/>
            <a:r>
              <a:rPr lang="en-US" sz="2400" b="0" i="0" u="none" strike="noStrike" baseline="0" dirty="0">
                <a:solidFill>
                  <a:srgbClr val="05192D"/>
                </a:solidFill>
                <a:latin typeface="StudioFeixenSans-Semibold"/>
              </a:rPr>
              <a:t>Example</a:t>
            </a:r>
            <a:r>
              <a:rPr lang="en-US" sz="2400" b="0" i="0" u="none" strike="noStrike" baseline="0" dirty="0">
                <a:solidFill>
                  <a:srgbClr val="05192D"/>
                </a:solidFill>
                <a:latin typeface="StudioFeixenSans-Regular"/>
              </a:rPr>
              <a:t>: Text generation</a:t>
            </a:r>
            <a:endParaRPr lang="en-US" sz="2400" dirty="0"/>
          </a:p>
        </p:txBody>
      </p:sp>
      <p:pic>
        <p:nvPicPr>
          <p:cNvPr id="6" name="Content Placeholder 5">
            <a:extLst>
              <a:ext uri="{FF2B5EF4-FFF2-40B4-BE49-F238E27FC236}">
                <a16:creationId xmlns="" xmlns:a16="http://schemas.microsoft.com/office/drawing/2014/main" id="{5A085E5D-C93E-93EC-3212-11ABC6359387}"/>
              </a:ext>
            </a:extLst>
          </p:cNvPr>
          <p:cNvPicPr>
            <a:picLocks noGrp="1" noChangeAspect="1"/>
          </p:cNvPicPr>
          <p:nvPr>
            <p:ph sz="quarter" idx="13"/>
          </p:nvPr>
        </p:nvPicPr>
        <p:blipFill>
          <a:blip r:embed="rId3"/>
          <a:stretch>
            <a:fillRect/>
          </a:stretch>
        </p:blipFill>
        <p:spPr>
          <a:xfrm>
            <a:off x="161795" y="1443705"/>
            <a:ext cx="3312086" cy="2109723"/>
          </a:xfrm>
        </p:spPr>
      </p:pic>
      <p:sp>
        <p:nvSpPr>
          <p:cNvPr id="4" name="Rectangle 3"/>
          <p:cNvSpPr/>
          <p:nvPr/>
        </p:nvSpPr>
        <p:spPr>
          <a:xfrm>
            <a:off x="5034987" y="179027"/>
            <a:ext cx="7014258" cy="1754326"/>
          </a:xfrm>
          <a:prstGeom prst="rect">
            <a:avLst/>
          </a:prstGeom>
        </p:spPr>
        <p:txBody>
          <a:bodyPr wrap="square">
            <a:spAutoFit/>
          </a:bodyPr>
          <a:lstStyle/>
          <a:p>
            <a:r>
              <a:rPr lang="en-US" dirty="0">
                <a:solidFill>
                  <a:schemeClr val="bg1"/>
                </a:solidFill>
              </a:rPr>
              <a:t>The </a:t>
            </a:r>
            <a:r>
              <a:rPr lang="en-US" b="1" dirty="0">
                <a:solidFill>
                  <a:schemeClr val="bg1"/>
                </a:solidFill>
              </a:rPr>
              <a:t>Vector-to-Sequence (Vec2Seq)</a:t>
            </a:r>
            <a:r>
              <a:rPr lang="en-US" dirty="0">
                <a:solidFill>
                  <a:schemeClr val="bg1"/>
                </a:solidFill>
              </a:rPr>
              <a:t> architecture is a neural network design used to generate an </a:t>
            </a:r>
            <a:r>
              <a:rPr lang="en-US" b="1" dirty="0">
                <a:solidFill>
                  <a:schemeClr val="bg1"/>
                </a:solidFill>
              </a:rPr>
              <a:t>output sequence</a:t>
            </a:r>
            <a:r>
              <a:rPr lang="en-US" dirty="0">
                <a:solidFill>
                  <a:schemeClr val="bg1"/>
                </a:solidFill>
              </a:rPr>
              <a:t> from a </a:t>
            </a:r>
            <a:r>
              <a:rPr lang="en-US" b="1" dirty="0">
                <a:solidFill>
                  <a:schemeClr val="bg1"/>
                </a:solidFill>
              </a:rPr>
              <a:t>fixed-length input vector</a:t>
            </a:r>
            <a:r>
              <a:rPr lang="en-US" dirty="0">
                <a:solidFill>
                  <a:schemeClr val="bg1"/>
                </a:solidFill>
              </a:rPr>
              <a:t>. This approach is commonly used when the input data is represented as a single vector containing condensed or abstract information, and the task requires decoding this vector into a meaningful sequence.</a:t>
            </a:r>
          </a:p>
        </p:txBody>
      </p:sp>
      <p:sp>
        <p:nvSpPr>
          <p:cNvPr id="5" name="Rectangle 4"/>
          <p:cNvSpPr/>
          <p:nvPr/>
        </p:nvSpPr>
        <p:spPr>
          <a:xfrm>
            <a:off x="3240911" y="1933353"/>
            <a:ext cx="8808334" cy="4524315"/>
          </a:xfrm>
          <a:prstGeom prst="rect">
            <a:avLst/>
          </a:prstGeom>
        </p:spPr>
        <p:txBody>
          <a:bodyPr wrap="square">
            <a:spAutoFit/>
          </a:bodyPr>
          <a:lstStyle/>
          <a:p>
            <a:r>
              <a:rPr lang="en-US" sz="1600" b="1" dirty="0">
                <a:solidFill>
                  <a:schemeClr val="bg1"/>
                </a:solidFill>
              </a:rPr>
              <a:t>Key Components of Vec2Seq Architecture:</a:t>
            </a:r>
          </a:p>
          <a:p>
            <a:r>
              <a:rPr lang="en-US" sz="1600" b="1" dirty="0">
                <a:solidFill>
                  <a:schemeClr val="bg1"/>
                </a:solidFill>
              </a:rPr>
              <a:t>Input Vector</a:t>
            </a:r>
            <a:r>
              <a:rPr lang="en-US" sz="1600" dirty="0">
                <a:solidFill>
                  <a:schemeClr val="bg1"/>
                </a:solidFill>
              </a:rPr>
              <a:t>:</a:t>
            </a:r>
          </a:p>
          <a:p>
            <a:pPr lvl="1"/>
            <a:r>
              <a:rPr lang="en-US" sz="1600" dirty="0">
                <a:solidFill>
                  <a:schemeClr val="bg1"/>
                </a:solidFill>
              </a:rPr>
              <a:t>The input to a Vec2Seq model is a </a:t>
            </a:r>
            <a:r>
              <a:rPr lang="en-US" sz="1600" b="1" dirty="0">
                <a:solidFill>
                  <a:schemeClr val="bg1"/>
                </a:solidFill>
              </a:rPr>
              <a:t>fixed-length vector</a:t>
            </a:r>
            <a:r>
              <a:rPr lang="en-US" sz="1600" dirty="0">
                <a:solidFill>
                  <a:schemeClr val="bg1"/>
                </a:solidFill>
              </a:rPr>
              <a:t>, often generated by another model or process (e.g., an encoder in Seq2Seq, a feature extractor from an image, or a latent vector in </a:t>
            </a:r>
            <a:r>
              <a:rPr lang="en-US" sz="1600" dirty="0" err="1">
                <a:solidFill>
                  <a:schemeClr val="bg1"/>
                </a:solidFill>
              </a:rPr>
              <a:t>variational</a:t>
            </a:r>
            <a:r>
              <a:rPr lang="en-US" sz="1600" dirty="0">
                <a:solidFill>
                  <a:schemeClr val="bg1"/>
                </a:solidFill>
              </a:rPr>
              <a:t> </a:t>
            </a:r>
            <a:r>
              <a:rPr lang="en-US" sz="1600" dirty="0" err="1">
                <a:solidFill>
                  <a:schemeClr val="bg1"/>
                </a:solidFill>
              </a:rPr>
              <a:t>autoencoders</a:t>
            </a:r>
            <a:r>
              <a:rPr lang="en-US" sz="1600" dirty="0">
                <a:solidFill>
                  <a:schemeClr val="bg1"/>
                </a:solidFill>
              </a:rPr>
              <a:t>).</a:t>
            </a:r>
          </a:p>
          <a:p>
            <a:pPr lvl="1"/>
            <a:r>
              <a:rPr lang="en-US" sz="1600" dirty="0">
                <a:solidFill>
                  <a:schemeClr val="bg1"/>
                </a:solidFill>
              </a:rPr>
              <a:t>This vector acts as the compact representation or </a:t>
            </a:r>
            <a:r>
              <a:rPr lang="en-US" sz="1600" b="1" dirty="0">
                <a:solidFill>
                  <a:schemeClr val="bg1"/>
                </a:solidFill>
              </a:rPr>
              <a:t>context</a:t>
            </a:r>
            <a:r>
              <a:rPr lang="en-US" sz="1600" dirty="0">
                <a:solidFill>
                  <a:schemeClr val="bg1"/>
                </a:solidFill>
              </a:rPr>
              <a:t> of the data from which the sequence will be generated.</a:t>
            </a:r>
          </a:p>
          <a:p>
            <a:r>
              <a:rPr lang="en-US" sz="1600" b="1" dirty="0">
                <a:solidFill>
                  <a:schemeClr val="bg1"/>
                </a:solidFill>
              </a:rPr>
              <a:t>Decoder</a:t>
            </a:r>
            <a:r>
              <a:rPr lang="en-US" sz="1600" dirty="0">
                <a:solidFill>
                  <a:schemeClr val="bg1"/>
                </a:solidFill>
              </a:rPr>
              <a:t>:</a:t>
            </a:r>
          </a:p>
          <a:p>
            <a:pPr lvl="1"/>
            <a:r>
              <a:rPr lang="en-US" sz="1600" dirty="0">
                <a:solidFill>
                  <a:schemeClr val="bg1"/>
                </a:solidFill>
              </a:rPr>
              <a:t>The core of the Vec2Seq architecture is the </a:t>
            </a:r>
            <a:r>
              <a:rPr lang="en-US" sz="1600" b="1" dirty="0">
                <a:solidFill>
                  <a:schemeClr val="bg1"/>
                </a:solidFill>
              </a:rPr>
              <a:t>decoder</a:t>
            </a:r>
            <a:r>
              <a:rPr lang="en-US" sz="1600" dirty="0">
                <a:solidFill>
                  <a:schemeClr val="bg1"/>
                </a:solidFill>
              </a:rPr>
              <a:t>, which generates the output sequence step by step.</a:t>
            </a:r>
          </a:p>
          <a:p>
            <a:pPr lvl="1"/>
            <a:r>
              <a:rPr lang="en-US" sz="1600" dirty="0">
                <a:solidFill>
                  <a:schemeClr val="bg1"/>
                </a:solidFill>
              </a:rPr>
              <a:t>Typically, the decoder is implemented using </a:t>
            </a:r>
            <a:r>
              <a:rPr lang="en-US" sz="1600" b="1" dirty="0">
                <a:solidFill>
                  <a:schemeClr val="bg1"/>
                </a:solidFill>
              </a:rPr>
              <a:t>Recurrent Neural Networks (RNNs)</a:t>
            </a:r>
            <a:r>
              <a:rPr lang="en-US" sz="1600" dirty="0">
                <a:solidFill>
                  <a:schemeClr val="bg1"/>
                </a:solidFill>
              </a:rPr>
              <a:t>, such as </a:t>
            </a:r>
            <a:r>
              <a:rPr lang="en-US" sz="1600" b="1" dirty="0">
                <a:solidFill>
                  <a:schemeClr val="bg1"/>
                </a:solidFill>
              </a:rPr>
              <a:t>LSTMs (Long Short-Term Memory)</a:t>
            </a:r>
            <a:r>
              <a:rPr lang="en-US" sz="1600" dirty="0">
                <a:solidFill>
                  <a:schemeClr val="bg1"/>
                </a:solidFill>
              </a:rPr>
              <a:t> or </a:t>
            </a:r>
            <a:r>
              <a:rPr lang="en-US" sz="1600" b="1" dirty="0">
                <a:solidFill>
                  <a:schemeClr val="bg1"/>
                </a:solidFill>
              </a:rPr>
              <a:t>GRUs (Gated Recurrent Units)</a:t>
            </a:r>
            <a:r>
              <a:rPr lang="en-US" sz="1600" dirty="0">
                <a:solidFill>
                  <a:schemeClr val="bg1"/>
                </a:solidFill>
              </a:rPr>
              <a:t>, though </a:t>
            </a:r>
            <a:r>
              <a:rPr lang="en-US" sz="1600" b="1" dirty="0">
                <a:solidFill>
                  <a:schemeClr val="bg1"/>
                </a:solidFill>
              </a:rPr>
              <a:t>Transformer-based decoders</a:t>
            </a:r>
            <a:r>
              <a:rPr lang="en-US" sz="1600" dirty="0">
                <a:solidFill>
                  <a:schemeClr val="bg1"/>
                </a:solidFill>
              </a:rPr>
              <a:t> are increasingly used for better scalability and performance.</a:t>
            </a:r>
          </a:p>
          <a:p>
            <a:r>
              <a:rPr lang="en-US" sz="1600" b="1" dirty="0">
                <a:solidFill>
                  <a:schemeClr val="bg1"/>
                </a:solidFill>
              </a:rPr>
              <a:t>Generation Process</a:t>
            </a:r>
            <a:r>
              <a:rPr lang="en-US" sz="1600" dirty="0">
                <a:solidFill>
                  <a:schemeClr val="bg1"/>
                </a:solidFill>
              </a:rPr>
              <a:t>:</a:t>
            </a:r>
          </a:p>
          <a:p>
            <a:pPr lvl="1"/>
            <a:r>
              <a:rPr lang="en-US" sz="1600" dirty="0">
                <a:solidFill>
                  <a:schemeClr val="bg1"/>
                </a:solidFill>
              </a:rPr>
              <a:t>The decoder generates the sequence iteratively, predicting one element of the sequence at a time.</a:t>
            </a:r>
          </a:p>
          <a:p>
            <a:pPr lvl="1"/>
            <a:r>
              <a:rPr lang="en-US" sz="1600" dirty="0">
                <a:solidFill>
                  <a:schemeClr val="bg1"/>
                </a:solidFill>
              </a:rPr>
              <a:t>At each step, the decoder considers the current state of the network, the fixed input vector, and its own previous output to generate the next element</a:t>
            </a:r>
          </a:p>
        </p:txBody>
      </p:sp>
    </p:spTree>
    <p:extLst>
      <p:ext uri="{BB962C8B-B14F-4D97-AF65-F5344CB8AC3E}">
        <p14:creationId xmlns:p14="http://schemas.microsoft.com/office/powerpoint/2010/main" val="4167879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CD2851-9469-DAB9-3294-34A8E176DF08}"/>
              </a:ext>
            </a:extLst>
          </p:cNvPr>
          <p:cNvSpPr>
            <a:spLocks noGrp="1"/>
          </p:cNvSpPr>
          <p:nvPr>
            <p:ph type="title"/>
          </p:nvPr>
        </p:nvSpPr>
        <p:spPr>
          <a:xfrm>
            <a:off x="252722" y="265116"/>
            <a:ext cx="3532200" cy="830871"/>
          </a:xfrm>
        </p:spPr>
        <p:txBody>
          <a:bodyPr/>
          <a:lstStyle/>
          <a:p>
            <a:r>
              <a:rPr lang="en-US" sz="1800" dirty="0"/>
              <a:t>Encoder-decoder architecture</a:t>
            </a:r>
            <a:br>
              <a:rPr lang="en-US" sz="1800" dirty="0"/>
            </a:br>
            <a:endParaRPr lang="en-US" sz="1800" dirty="0"/>
          </a:p>
        </p:txBody>
      </p:sp>
      <p:sp>
        <p:nvSpPr>
          <p:cNvPr id="3" name="Content Placeholder 2">
            <a:extLst>
              <a:ext uri="{FF2B5EF4-FFF2-40B4-BE49-F238E27FC236}">
                <a16:creationId xmlns="" xmlns:a16="http://schemas.microsoft.com/office/drawing/2014/main" id="{84511AC9-A67B-3032-0AD6-15973040BB8A}"/>
              </a:ext>
            </a:extLst>
          </p:cNvPr>
          <p:cNvSpPr>
            <a:spLocks noGrp="1"/>
          </p:cNvSpPr>
          <p:nvPr>
            <p:ph sz="quarter" idx="14"/>
          </p:nvPr>
        </p:nvSpPr>
        <p:spPr>
          <a:xfrm>
            <a:off x="306747" y="623771"/>
            <a:ext cx="3119359" cy="1019834"/>
          </a:xfrm>
        </p:spPr>
        <p:txBody>
          <a:bodyPr>
            <a:normAutofit fontScale="70000" lnSpcReduction="20000"/>
          </a:bodyPr>
          <a:lstStyle/>
          <a:p>
            <a:pPr algn="l"/>
            <a:r>
              <a:rPr lang="en-US" b="0" i="0" u="none" strike="noStrike" baseline="0" dirty="0">
                <a:solidFill>
                  <a:srgbClr val="05192D"/>
                </a:solidFill>
                <a:latin typeface="StudioFeixenSans-Regular"/>
              </a:rPr>
              <a:t>Pass entire input sequence, only then start using output sequence</a:t>
            </a:r>
          </a:p>
          <a:p>
            <a:pPr algn="l"/>
            <a:r>
              <a:rPr lang="en-US" b="0" i="0" u="none" strike="noStrike" baseline="0" dirty="0">
                <a:solidFill>
                  <a:srgbClr val="05192D"/>
                </a:solidFill>
                <a:latin typeface="StudioFeixenSans-Semibold"/>
              </a:rPr>
              <a:t>Example</a:t>
            </a:r>
            <a:r>
              <a:rPr lang="en-US" b="0" i="0" u="none" strike="noStrike" baseline="0" dirty="0">
                <a:solidFill>
                  <a:srgbClr val="05192D"/>
                </a:solidFill>
                <a:latin typeface="StudioFeixenSans-Regular"/>
              </a:rPr>
              <a:t>: Machine translation</a:t>
            </a:r>
            <a:endParaRPr lang="en-US" dirty="0"/>
          </a:p>
        </p:txBody>
      </p:sp>
      <p:pic>
        <p:nvPicPr>
          <p:cNvPr id="6" name="Content Placeholder 5">
            <a:extLst>
              <a:ext uri="{FF2B5EF4-FFF2-40B4-BE49-F238E27FC236}">
                <a16:creationId xmlns="" xmlns:a16="http://schemas.microsoft.com/office/drawing/2014/main" id="{5C66E272-EAD6-64EF-4956-26B8E7B5BFCF}"/>
              </a:ext>
            </a:extLst>
          </p:cNvPr>
          <p:cNvPicPr>
            <a:picLocks noGrp="1" noChangeAspect="1"/>
          </p:cNvPicPr>
          <p:nvPr>
            <p:ph sz="quarter" idx="13"/>
          </p:nvPr>
        </p:nvPicPr>
        <p:blipFill>
          <a:blip r:embed="rId2"/>
          <a:stretch>
            <a:fillRect/>
          </a:stretch>
        </p:blipFill>
        <p:spPr>
          <a:xfrm>
            <a:off x="315588" y="1676788"/>
            <a:ext cx="2844300" cy="2054564"/>
          </a:xfrm>
        </p:spPr>
      </p:pic>
      <p:sp>
        <p:nvSpPr>
          <p:cNvPr id="4" name="Rectangle 3"/>
          <p:cNvSpPr/>
          <p:nvPr/>
        </p:nvSpPr>
        <p:spPr>
          <a:xfrm>
            <a:off x="3784922" y="236503"/>
            <a:ext cx="8356921" cy="1200329"/>
          </a:xfrm>
          <a:prstGeom prst="rect">
            <a:avLst/>
          </a:prstGeom>
        </p:spPr>
        <p:txBody>
          <a:bodyPr wrap="square">
            <a:spAutoFit/>
          </a:bodyPr>
          <a:lstStyle/>
          <a:p>
            <a:r>
              <a:rPr lang="en-US" dirty="0">
                <a:solidFill>
                  <a:schemeClr val="bg1"/>
                </a:solidFill>
              </a:rPr>
              <a:t>The </a:t>
            </a:r>
            <a:r>
              <a:rPr lang="en-US" b="1" dirty="0">
                <a:solidFill>
                  <a:schemeClr val="bg1"/>
                </a:solidFill>
              </a:rPr>
              <a:t>Encoder-Decoder architecture</a:t>
            </a:r>
            <a:r>
              <a:rPr lang="en-US" dirty="0">
                <a:solidFill>
                  <a:schemeClr val="bg1"/>
                </a:solidFill>
              </a:rPr>
              <a:t> processes the </a:t>
            </a:r>
            <a:r>
              <a:rPr lang="en-US" b="1" dirty="0">
                <a:solidFill>
                  <a:schemeClr val="bg1"/>
                </a:solidFill>
              </a:rPr>
              <a:t>entire input sequence</a:t>
            </a:r>
            <a:r>
              <a:rPr lang="en-US" dirty="0">
                <a:solidFill>
                  <a:schemeClr val="bg1"/>
                </a:solidFill>
              </a:rPr>
              <a:t> before starting to generate the </a:t>
            </a:r>
            <a:r>
              <a:rPr lang="en-US" b="1" dirty="0">
                <a:solidFill>
                  <a:schemeClr val="bg1"/>
                </a:solidFill>
              </a:rPr>
              <a:t>output sequence</a:t>
            </a:r>
            <a:r>
              <a:rPr lang="en-US" dirty="0">
                <a:solidFill>
                  <a:schemeClr val="bg1"/>
                </a:solidFill>
              </a:rPr>
              <a:t>. This approach is especially useful in tasks like </a:t>
            </a:r>
            <a:r>
              <a:rPr lang="en-US" b="1" dirty="0">
                <a:solidFill>
                  <a:schemeClr val="bg1"/>
                </a:solidFill>
              </a:rPr>
              <a:t>machine translation</a:t>
            </a:r>
            <a:r>
              <a:rPr lang="en-US" dirty="0">
                <a:solidFill>
                  <a:schemeClr val="bg1"/>
                </a:solidFill>
              </a:rPr>
              <a:t>, where understanding the entire input is critical before producing meaningful outputs.</a:t>
            </a:r>
          </a:p>
        </p:txBody>
      </p:sp>
      <p:sp>
        <p:nvSpPr>
          <p:cNvPr id="5" name="Rectangle 4"/>
          <p:cNvSpPr/>
          <p:nvPr/>
        </p:nvSpPr>
        <p:spPr>
          <a:xfrm>
            <a:off x="3784922" y="1436832"/>
            <a:ext cx="8206450" cy="3970318"/>
          </a:xfrm>
          <a:prstGeom prst="rect">
            <a:avLst/>
          </a:prstGeom>
        </p:spPr>
        <p:txBody>
          <a:bodyPr wrap="square">
            <a:spAutoFit/>
          </a:bodyPr>
          <a:lstStyle/>
          <a:p>
            <a:r>
              <a:rPr lang="en-US" b="1" dirty="0">
                <a:solidFill>
                  <a:schemeClr val="bg1"/>
                </a:solidFill>
              </a:rPr>
              <a:t>Steps in the Architecture</a:t>
            </a:r>
          </a:p>
          <a:p>
            <a:r>
              <a:rPr lang="en-US" b="1" dirty="0">
                <a:solidFill>
                  <a:schemeClr val="bg1"/>
                </a:solidFill>
              </a:rPr>
              <a:t>Input Sequence Encoding</a:t>
            </a:r>
            <a:r>
              <a:rPr lang="en-US" dirty="0">
                <a:solidFill>
                  <a:schemeClr val="bg1"/>
                </a:solidFill>
              </a:rPr>
              <a:t>:</a:t>
            </a:r>
          </a:p>
          <a:p>
            <a:pPr lvl="1"/>
            <a:r>
              <a:rPr lang="en-US" dirty="0">
                <a:solidFill>
                  <a:schemeClr val="bg1"/>
                </a:solidFill>
              </a:rPr>
              <a:t>The encoder processes the entire input sequence one token at a time and condenses it into a </a:t>
            </a:r>
            <a:r>
              <a:rPr lang="en-US" b="1" dirty="0">
                <a:solidFill>
                  <a:schemeClr val="bg1"/>
                </a:solidFill>
              </a:rPr>
              <a:t>context vector</a:t>
            </a:r>
            <a:r>
              <a:rPr lang="en-US" dirty="0">
                <a:solidFill>
                  <a:schemeClr val="bg1"/>
                </a:solidFill>
              </a:rPr>
              <a:t> or a sequence of hidden states.</a:t>
            </a:r>
          </a:p>
          <a:p>
            <a:pPr lvl="1"/>
            <a:r>
              <a:rPr lang="en-US" dirty="0">
                <a:solidFill>
                  <a:schemeClr val="bg1"/>
                </a:solidFill>
              </a:rPr>
              <a:t>No output is produced during this phase; the model only encodes the input sequence.</a:t>
            </a:r>
          </a:p>
          <a:p>
            <a:r>
              <a:rPr lang="en-US" b="1" dirty="0">
                <a:solidFill>
                  <a:schemeClr val="bg1"/>
                </a:solidFill>
              </a:rPr>
              <a:t>Context Vector</a:t>
            </a:r>
            <a:r>
              <a:rPr lang="en-US" dirty="0">
                <a:solidFill>
                  <a:schemeClr val="bg1"/>
                </a:solidFill>
              </a:rPr>
              <a:t>:</a:t>
            </a:r>
          </a:p>
          <a:p>
            <a:pPr lvl="1"/>
            <a:r>
              <a:rPr lang="en-US" dirty="0">
                <a:solidFill>
                  <a:schemeClr val="bg1"/>
                </a:solidFill>
              </a:rPr>
              <a:t>This fixed-length representation (or sequence of vectors in advanced models) serves as a summary of the entire input sequence.</a:t>
            </a:r>
          </a:p>
          <a:p>
            <a:r>
              <a:rPr lang="en-US" b="1" dirty="0">
                <a:solidFill>
                  <a:schemeClr val="bg1"/>
                </a:solidFill>
              </a:rPr>
              <a:t>Decoding Output Sequence</a:t>
            </a:r>
            <a:r>
              <a:rPr lang="en-US" dirty="0">
                <a:solidFill>
                  <a:schemeClr val="bg1"/>
                </a:solidFill>
              </a:rPr>
              <a:t>:</a:t>
            </a:r>
          </a:p>
          <a:p>
            <a:pPr lvl="1"/>
            <a:r>
              <a:rPr lang="en-US" dirty="0">
                <a:solidFill>
                  <a:schemeClr val="bg1"/>
                </a:solidFill>
              </a:rPr>
              <a:t>After the entire input sequence is encoded, the decoder uses the context vector to generate the output sequence.</a:t>
            </a:r>
          </a:p>
          <a:p>
            <a:pPr lvl="1"/>
            <a:r>
              <a:rPr lang="en-US" dirty="0">
                <a:solidFill>
                  <a:schemeClr val="bg1"/>
                </a:solidFill>
              </a:rPr>
              <a:t>Generation begins one token at a time, using the context and the previously generated tokens.</a:t>
            </a:r>
          </a:p>
        </p:txBody>
      </p:sp>
    </p:spTree>
    <p:extLst>
      <p:ext uri="{BB962C8B-B14F-4D97-AF65-F5344CB8AC3E}">
        <p14:creationId xmlns:p14="http://schemas.microsoft.com/office/powerpoint/2010/main" val="1898428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D67F8D-C4ED-50DE-D58B-FCCEBF138D68}"/>
              </a:ext>
            </a:extLst>
          </p:cNvPr>
          <p:cNvSpPr>
            <a:spLocks noGrp="1"/>
          </p:cNvSpPr>
          <p:nvPr>
            <p:ph type="title"/>
          </p:nvPr>
        </p:nvSpPr>
        <p:spPr>
          <a:xfrm>
            <a:off x="791460" y="1484768"/>
            <a:ext cx="2467788" cy="611020"/>
          </a:xfrm>
        </p:spPr>
        <p:txBody>
          <a:bodyPr/>
          <a:lstStyle/>
          <a:p>
            <a:r>
              <a:rPr lang="en-US" sz="6600" dirty="0"/>
              <a:t>RNN</a:t>
            </a:r>
          </a:p>
        </p:txBody>
      </p:sp>
      <p:pic>
        <p:nvPicPr>
          <p:cNvPr id="6" name="Content Placeholder 5">
            <a:extLst>
              <a:ext uri="{FF2B5EF4-FFF2-40B4-BE49-F238E27FC236}">
                <a16:creationId xmlns="" xmlns:a16="http://schemas.microsoft.com/office/drawing/2014/main" id="{41CA2978-08E1-EFA1-D957-1D2E652E29FC}"/>
              </a:ext>
            </a:extLst>
          </p:cNvPr>
          <p:cNvPicPr>
            <a:picLocks noGrp="1" noChangeAspect="1"/>
          </p:cNvPicPr>
          <p:nvPr>
            <p:ph sz="quarter" idx="13"/>
          </p:nvPr>
        </p:nvPicPr>
        <p:blipFill>
          <a:blip r:embed="rId2"/>
          <a:stretch>
            <a:fillRect/>
          </a:stretch>
        </p:blipFill>
        <p:spPr>
          <a:xfrm>
            <a:off x="3859438" y="530120"/>
            <a:ext cx="5170583" cy="5034002"/>
          </a:xfrm>
        </p:spPr>
      </p:pic>
      <p:pic>
        <p:nvPicPr>
          <p:cNvPr id="8" name="Picture 7">
            <a:extLst>
              <a:ext uri="{FF2B5EF4-FFF2-40B4-BE49-F238E27FC236}">
                <a16:creationId xmlns="" xmlns:a16="http://schemas.microsoft.com/office/drawing/2014/main" id="{99739456-A1E8-226B-6A21-64814939E7D4}"/>
              </a:ext>
            </a:extLst>
          </p:cNvPr>
          <p:cNvPicPr>
            <a:picLocks noChangeAspect="1"/>
          </p:cNvPicPr>
          <p:nvPr/>
        </p:nvPicPr>
        <p:blipFill>
          <a:blip r:embed="rId3"/>
          <a:stretch>
            <a:fillRect/>
          </a:stretch>
        </p:blipFill>
        <p:spPr>
          <a:xfrm>
            <a:off x="4352544" y="3342754"/>
            <a:ext cx="2026865" cy="667617"/>
          </a:xfrm>
          <a:prstGeom prst="rect">
            <a:avLst/>
          </a:prstGeom>
        </p:spPr>
      </p:pic>
      <p:pic>
        <p:nvPicPr>
          <p:cNvPr id="10" name="Picture 9">
            <a:extLst>
              <a:ext uri="{FF2B5EF4-FFF2-40B4-BE49-F238E27FC236}">
                <a16:creationId xmlns="" xmlns:a16="http://schemas.microsoft.com/office/drawing/2014/main" id="{882DA862-7008-AEB6-E91D-7785A8A6836C}"/>
              </a:ext>
            </a:extLst>
          </p:cNvPr>
          <p:cNvPicPr>
            <a:picLocks noChangeAspect="1"/>
          </p:cNvPicPr>
          <p:nvPr/>
        </p:nvPicPr>
        <p:blipFill>
          <a:blip r:embed="rId4"/>
          <a:stretch>
            <a:fillRect/>
          </a:stretch>
        </p:blipFill>
        <p:spPr>
          <a:xfrm>
            <a:off x="8304480" y="1007678"/>
            <a:ext cx="721862" cy="884535"/>
          </a:xfrm>
          <a:prstGeom prst="rect">
            <a:avLst/>
          </a:prstGeom>
        </p:spPr>
      </p:pic>
    </p:spTree>
    <p:extLst>
      <p:ext uri="{BB962C8B-B14F-4D97-AF65-F5344CB8AC3E}">
        <p14:creationId xmlns:p14="http://schemas.microsoft.com/office/powerpoint/2010/main" val="1706025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5600C8-746E-FE00-44BA-2949CFAB5526}"/>
              </a:ext>
            </a:extLst>
          </p:cNvPr>
          <p:cNvSpPr>
            <a:spLocks noGrp="1"/>
          </p:cNvSpPr>
          <p:nvPr>
            <p:ph sz="quarter" idx="14"/>
          </p:nvPr>
        </p:nvSpPr>
        <p:spPr>
          <a:xfrm>
            <a:off x="506994" y="1896757"/>
            <a:ext cx="8238653" cy="2086768"/>
          </a:xfrm>
        </p:spPr>
        <p:txBody>
          <a:bodyPr>
            <a:normAutofit fontScale="85000" lnSpcReduction="10000"/>
          </a:bodyPr>
          <a:lstStyle/>
          <a:p>
            <a:r>
              <a:rPr lang="en-US" dirty="0"/>
              <a:t>[</a:t>
            </a:r>
          </a:p>
          <a:p>
            <a:r>
              <a:rPr lang="en-US" dirty="0"/>
              <a:t>  [[1.0, 2.0, 3.0], [4.0, 5.0, 6.0], [7.0, 8.0, 9.0], [10.0, 11.0, 12.0]],  # First sequence</a:t>
            </a:r>
          </a:p>
          <a:p>
            <a:r>
              <a:rPr lang="en-US" dirty="0"/>
              <a:t>  [[0.5, 1.0, 1.5], [2.0, 2.5, 3.0], [3.5, 4.0, 4.5], [5.0, 5.5, 6.0]]      # Second sequence</a:t>
            </a:r>
          </a:p>
          <a:p>
            <a:r>
              <a:rPr lang="en-US" dirty="0"/>
              <a:t>]</a:t>
            </a:r>
          </a:p>
          <a:p>
            <a:endParaRPr lang="en-US" dirty="0"/>
          </a:p>
        </p:txBody>
      </p:sp>
      <p:pic>
        <p:nvPicPr>
          <p:cNvPr id="8" name="Content Placeholder 7">
            <a:extLst>
              <a:ext uri="{FF2B5EF4-FFF2-40B4-BE49-F238E27FC236}">
                <a16:creationId xmlns="" xmlns:a16="http://schemas.microsoft.com/office/drawing/2014/main" id="{77C17799-9533-5260-6CEA-CB8DA7A6D4D0}"/>
              </a:ext>
            </a:extLst>
          </p:cNvPr>
          <p:cNvPicPr>
            <a:picLocks noGrp="1" noChangeAspect="1"/>
          </p:cNvPicPr>
          <p:nvPr>
            <p:ph sz="quarter" idx="13"/>
          </p:nvPr>
        </p:nvPicPr>
        <p:blipFill>
          <a:blip r:embed="rId2"/>
          <a:stretch>
            <a:fillRect/>
          </a:stretch>
        </p:blipFill>
        <p:spPr>
          <a:xfrm>
            <a:off x="3640041" y="3404102"/>
            <a:ext cx="6384116" cy="2668251"/>
          </a:xfrm>
        </p:spPr>
      </p:pic>
      <p:sp>
        <p:nvSpPr>
          <p:cNvPr id="10" name="Rectangle 2">
            <a:extLst>
              <a:ext uri="{FF2B5EF4-FFF2-40B4-BE49-F238E27FC236}">
                <a16:creationId xmlns="" xmlns:a16="http://schemas.microsoft.com/office/drawing/2014/main" id="{D4597253-E239-0689-9DA6-F1E2373DAE6F}"/>
              </a:ext>
            </a:extLst>
          </p:cNvPr>
          <p:cNvSpPr>
            <a:spLocks noGrp="1" noChangeArrowheads="1"/>
          </p:cNvSpPr>
          <p:nvPr>
            <p:ph type="title"/>
          </p:nvPr>
        </p:nvSpPr>
        <p:spPr bwMode="auto">
          <a:xfrm>
            <a:off x="619444" y="447975"/>
            <a:ext cx="715671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Input Tensor</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The input tensor shape (2,4,3)</a:t>
            </a:r>
            <a:r>
              <a:rPr kumimoji="0" lang="en-US" altLang="en-US" sz="400" b="0" i="0" u="none" strike="noStrike" cap="none" normalizeH="0" baseline="0" dirty="0">
                <a:ln>
                  <a:noFill/>
                </a:ln>
                <a:effectLst/>
              </a:rPr>
              <a:t> </a:t>
            </a:r>
            <a:endParaRPr kumimoji="0" lang="en-US" altLang="en-US" sz="1800" b="0" i="0" u="none" strike="noStrike" cap="none" normalizeH="0" baseline="0" dirty="0">
              <a:ln>
                <a:noFill/>
              </a:ln>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Batch size</a:t>
            </a:r>
            <a:r>
              <a:rPr kumimoji="0" lang="en-US" altLang="en-US" sz="1800" b="0" i="0" u="none" strike="noStrike" cap="none" normalizeH="0" baseline="0" dirty="0">
                <a:ln>
                  <a:noFill/>
                </a:ln>
                <a:solidFill>
                  <a:schemeClr val="bg1"/>
                </a:solidFill>
                <a:effectLst/>
                <a:latin typeface="Arial" panose="020B0604020202020204" pitchFamily="34" charset="0"/>
              </a:rPr>
              <a:t>: 2 sequences.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Sequence length</a:t>
            </a:r>
            <a:r>
              <a:rPr kumimoji="0" lang="en-US" altLang="en-US" sz="1800" b="0" i="0" u="none" strike="noStrike" cap="none" normalizeH="0" baseline="0" dirty="0">
                <a:ln>
                  <a:noFill/>
                </a:ln>
                <a:solidFill>
                  <a:schemeClr val="bg1"/>
                </a:solidFill>
                <a:effectLst/>
                <a:latin typeface="Arial" panose="020B0604020202020204" pitchFamily="34" charset="0"/>
              </a:rPr>
              <a:t>: 4 time steps per sequence.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Input size</a:t>
            </a:r>
            <a:r>
              <a:rPr kumimoji="0" lang="en-US" altLang="en-US" sz="1800" b="0" i="0" u="none" strike="noStrike" cap="none" normalizeH="0" baseline="0" dirty="0">
                <a:ln>
                  <a:noFill/>
                </a:ln>
                <a:solidFill>
                  <a:schemeClr val="bg1"/>
                </a:solidFill>
                <a:effectLst/>
                <a:latin typeface="Arial" panose="020B0604020202020204" pitchFamily="34" charset="0"/>
              </a:rPr>
              <a:t>: 3 features per time step.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09702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2583A6-B69B-2E7D-DB2C-62D942A4BC2D}"/>
              </a:ext>
            </a:extLst>
          </p:cNvPr>
          <p:cNvSpPr>
            <a:spLocks noGrp="1"/>
          </p:cNvSpPr>
          <p:nvPr>
            <p:ph type="title"/>
          </p:nvPr>
        </p:nvSpPr>
        <p:spPr>
          <a:xfrm>
            <a:off x="3098190" y="-309289"/>
            <a:ext cx="7936230" cy="1380760"/>
          </a:xfrm>
        </p:spPr>
        <p:txBody>
          <a:bodyPr/>
          <a:lstStyle/>
          <a:p>
            <a:r>
              <a:rPr lang="en-US" dirty="0"/>
              <a:t>RNN in </a:t>
            </a:r>
            <a:r>
              <a:rPr lang="en-US" dirty="0" err="1"/>
              <a:t>PyTorch</a:t>
            </a:r>
            <a:endParaRPr lang="en-US" dirty="0"/>
          </a:p>
        </p:txBody>
      </p:sp>
      <p:pic>
        <p:nvPicPr>
          <p:cNvPr id="6" name="Content Placeholder 5">
            <a:extLst>
              <a:ext uri="{FF2B5EF4-FFF2-40B4-BE49-F238E27FC236}">
                <a16:creationId xmlns="" xmlns:a16="http://schemas.microsoft.com/office/drawing/2014/main" id="{EA6FF7F4-2002-5DBE-33B4-C1C0CAD14EE6}"/>
              </a:ext>
            </a:extLst>
          </p:cNvPr>
          <p:cNvPicPr>
            <a:picLocks noGrp="1" noChangeAspect="1"/>
          </p:cNvPicPr>
          <p:nvPr>
            <p:ph sz="quarter" idx="14"/>
          </p:nvPr>
        </p:nvPicPr>
        <p:blipFill>
          <a:blip r:embed="rId2"/>
          <a:stretch>
            <a:fillRect/>
          </a:stretch>
        </p:blipFill>
        <p:spPr>
          <a:xfrm>
            <a:off x="522587" y="1214773"/>
            <a:ext cx="3840270" cy="3527621"/>
          </a:xfrm>
        </p:spPr>
      </p:pic>
      <p:sp>
        <p:nvSpPr>
          <p:cNvPr id="4" name="Content Placeholder 3">
            <a:extLst>
              <a:ext uri="{FF2B5EF4-FFF2-40B4-BE49-F238E27FC236}">
                <a16:creationId xmlns="" xmlns:a16="http://schemas.microsoft.com/office/drawing/2014/main" id="{FDD42F9E-30DB-79F8-4A77-B504650FB9F3}"/>
              </a:ext>
            </a:extLst>
          </p:cNvPr>
          <p:cNvSpPr>
            <a:spLocks noGrp="1"/>
          </p:cNvSpPr>
          <p:nvPr>
            <p:ph sz="quarter" idx="13"/>
          </p:nvPr>
        </p:nvSpPr>
        <p:spPr>
          <a:xfrm>
            <a:off x="4704080" y="1076960"/>
            <a:ext cx="4074602" cy="3219245"/>
          </a:xfrm>
        </p:spPr>
        <p:txBody>
          <a:bodyPr>
            <a:normAutofit fontScale="70000" lnSpcReduction="20000"/>
          </a:bodyPr>
          <a:lstStyle/>
          <a:p>
            <a:pPr marL="457200" indent="-457200" algn="l">
              <a:buFont typeface="+mj-lt"/>
              <a:buAutoNum type="arabicPeriod"/>
            </a:pPr>
            <a:r>
              <a:rPr lang="en-US" sz="2400" b="0" i="0" u="none" strike="noStrike" baseline="0" dirty="0">
                <a:solidFill>
                  <a:srgbClr val="05192D"/>
                </a:solidFill>
                <a:latin typeface="StudioFeixenSans-Regular"/>
              </a:rPr>
              <a:t>Define model class with </a:t>
            </a:r>
            <a:r>
              <a:rPr lang="en-US" sz="2400" b="0" i="0" u="none" strike="noStrike" baseline="0" dirty="0">
                <a:solidFill>
                  <a:srgbClr val="05192D"/>
                </a:solidFill>
                <a:latin typeface="JetBrainsMono-Regular"/>
              </a:rPr>
              <a:t>__</a:t>
            </a:r>
            <a:r>
              <a:rPr lang="en-US" sz="2400" b="0" i="0" u="none" strike="noStrike" baseline="0" dirty="0" err="1">
                <a:solidFill>
                  <a:srgbClr val="05192D"/>
                </a:solidFill>
                <a:latin typeface="JetBrainsMono-Regular"/>
              </a:rPr>
              <a:t>init</a:t>
            </a:r>
            <a:r>
              <a:rPr lang="en-US" sz="2400" b="0" i="0" u="none" strike="noStrike" baseline="0" dirty="0">
                <a:solidFill>
                  <a:srgbClr val="05192D"/>
                </a:solidFill>
                <a:latin typeface="JetBrainsMono-Regular"/>
              </a:rPr>
              <a:t>__ </a:t>
            </a:r>
            <a:r>
              <a:rPr lang="en-US" sz="2400" b="0" i="0" u="none" strike="noStrike" baseline="0" dirty="0">
                <a:solidFill>
                  <a:srgbClr val="05192D"/>
                </a:solidFill>
                <a:latin typeface="StudioFeixenSans-Regular"/>
              </a:rPr>
              <a:t>method</a:t>
            </a:r>
          </a:p>
          <a:p>
            <a:pPr marL="457200" indent="-457200" algn="l">
              <a:buFont typeface="+mj-lt"/>
              <a:buAutoNum type="arabicPeriod"/>
            </a:pPr>
            <a:r>
              <a:rPr lang="en-US" sz="2400" b="0" i="0" u="none" strike="noStrike" baseline="0" dirty="0">
                <a:solidFill>
                  <a:srgbClr val="05192D"/>
                </a:solidFill>
                <a:latin typeface="StudioFeixenSans-Regular"/>
              </a:rPr>
              <a:t>Define recurrent layer, </a:t>
            </a:r>
            <a:r>
              <a:rPr lang="en-US" sz="2400" b="0" i="0" u="none" strike="noStrike" baseline="0" dirty="0" err="1">
                <a:solidFill>
                  <a:srgbClr val="05192D"/>
                </a:solidFill>
                <a:latin typeface="JetBrainsMono-Regular"/>
              </a:rPr>
              <a:t>self.rnn</a:t>
            </a:r>
            <a:endParaRPr lang="en-US" sz="2400" b="0" i="0" u="none" strike="noStrike" baseline="0" dirty="0">
              <a:solidFill>
                <a:srgbClr val="05192D"/>
              </a:solidFill>
              <a:latin typeface="JetBrainsMono-Regular"/>
            </a:endParaRPr>
          </a:p>
          <a:p>
            <a:pPr marL="457200" indent="-457200" algn="l">
              <a:buFont typeface="+mj-lt"/>
              <a:buAutoNum type="arabicPeriod"/>
            </a:pPr>
            <a:r>
              <a:rPr lang="en-US" sz="2400" b="0" i="0" u="none" strike="noStrike" baseline="0" dirty="0">
                <a:solidFill>
                  <a:srgbClr val="05192D"/>
                </a:solidFill>
                <a:latin typeface="StudioFeixenSans-Regular"/>
              </a:rPr>
              <a:t>Define linear layer, </a:t>
            </a:r>
            <a:r>
              <a:rPr lang="en-US" sz="2400" b="0" i="0" u="none" strike="noStrike" baseline="0" dirty="0">
                <a:solidFill>
                  <a:srgbClr val="05192D"/>
                </a:solidFill>
                <a:latin typeface="JetBrainsMono-Regular"/>
              </a:rPr>
              <a:t>fc</a:t>
            </a:r>
          </a:p>
          <a:p>
            <a:pPr marL="457200" indent="-457200" algn="l">
              <a:buFont typeface="+mj-lt"/>
              <a:buAutoNum type="arabicPeriod"/>
            </a:pPr>
            <a:r>
              <a:rPr lang="en-US" sz="2400" b="0" i="0" u="none" strike="noStrike" baseline="0" dirty="0">
                <a:solidFill>
                  <a:srgbClr val="05192D"/>
                </a:solidFill>
                <a:latin typeface="StudioFeixenSans-Regular"/>
              </a:rPr>
              <a:t>In </a:t>
            </a:r>
            <a:r>
              <a:rPr lang="en-US" sz="2400" b="0" i="0" u="none" strike="noStrike" baseline="0" dirty="0">
                <a:solidFill>
                  <a:srgbClr val="05192D"/>
                </a:solidFill>
                <a:latin typeface="JetBrainsMono-Regular"/>
              </a:rPr>
              <a:t>forward() </a:t>
            </a:r>
            <a:r>
              <a:rPr lang="en-US" sz="2400" b="0" i="0" u="none" strike="noStrike" baseline="0" dirty="0">
                <a:solidFill>
                  <a:srgbClr val="05192D"/>
                </a:solidFill>
                <a:latin typeface="StudioFeixenSans-Regular"/>
              </a:rPr>
              <a:t>, initialize first hidden state to zeros</a:t>
            </a:r>
          </a:p>
          <a:p>
            <a:pPr marL="457200" indent="-457200" algn="l">
              <a:buFont typeface="+mj-lt"/>
              <a:buAutoNum type="arabicPeriod"/>
            </a:pPr>
            <a:r>
              <a:rPr lang="en-US" sz="2400" b="0" i="0" u="none" strike="noStrike" baseline="0" dirty="0">
                <a:solidFill>
                  <a:srgbClr val="05192D"/>
                </a:solidFill>
                <a:latin typeface="StudioFeixenSans-Regular"/>
              </a:rPr>
              <a:t>Pass input and first hidden state through RNN layer</a:t>
            </a:r>
          </a:p>
          <a:p>
            <a:pPr marL="457200" indent="-457200" algn="l">
              <a:buFont typeface="+mj-lt"/>
              <a:buAutoNum type="arabicPeriod"/>
            </a:pPr>
            <a:r>
              <a:rPr lang="en-US" sz="2400" b="0" i="0" u="none" strike="noStrike" baseline="0" dirty="0">
                <a:solidFill>
                  <a:srgbClr val="05192D"/>
                </a:solidFill>
                <a:latin typeface="StudioFeixenSans-Regular"/>
              </a:rPr>
              <a:t>Select last RNN's output and pass it through linear layer</a:t>
            </a:r>
          </a:p>
          <a:p>
            <a:pPr marL="1143000" lvl="1" indent="-457200">
              <a:buFont typeface="+mj-lt"/>
              <a:buAutoNum type="arabicPeriod"/>
            </a:pPr>
            <a:endParaRPr lang="en-US" sz="2400" dirty="0"/>
          </a:p>
        </p:txBody>
      </p:sp>
      <p:sp>
        <p:nvSpPr>
          <p:cNvPr id="7" name="Rectangle 1">
            <a:extLst>
              <a:ext uri="{FF2B5EF4-FFF2-40B4-BE49-F238E27FC236}">
                <a16:creationId xmlns="" xmlns:a16="http://schemas.microsoft.com/office/drawing/2014/main" id="{0883122D-F312-6C2C-AC7C-DCCCCB41FC6E}"/>
              </a:ext>
            </a:extLst>
          </p:cNvPr>
          <p:cNvSpPr>
            <a:spLocks noChangeArrowheads="1"/>
          </p:cNvSpPr>
          <p:nvPr/>
        </p:nvSpPr>
        <p:spPr bwMode="auto">
          <a:xfrm>
            <a:off x="4500021" y="4176939"/>
            <a:ext cx="744149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The </a:t>
            </a:r>
            <a:r>
              <a:rPr kumimoji="0" lang="en-US" altLang="en-US" b="0" i="0" u="none" strike="noStrike" cap="none" normalizeH="0" baseline="0" dirty="0">
                <a:ln>
                  <a:noFill/>
                </a:ln>
                <a:solidFill>
                  <a:schemeClr val="bg1"/>
                </a:solidFill>
                <a:effectLst/>
                <a:latin typeface="Arial Unicode MS"/>
              </a:rPr>
              <a:t>Net</a:t>
            </a:r>
            <a:r>
              <a:rPr kumimoji="0" lang="en-US" altLang="en-US" b="0" i="0" u="none" strike="noStrike" cap="none" normalizeH="0" baseline="0" dirty="0">
                <a:ln>
                  <a:noFill/>
                </a:ln>
                <a:solidFill>
                  <a:schemeClr val="bg1"/>
                </a:solidFill>
                <a:effectLst/>
              </a:rPr>
              <a:t> class defines an RNN with:</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bg1"/>
                </a:solidFill>
                <a:effectLst/>
                <a:latin typeface="Arial Unicode MS"/>
              </a:rPr>
              <a:t>input_size</a:t>
            </a:r>
            <a:r>
              <a:rPr kumimoji="0" lang="en-US" altLang="en-US" b="0" i="0" u="none" strike="noStrike" cap="none" normalizeH="0" baseline="0" dirty="0">
                <a:ln>
                  <a:noFill/>
                </a:ln>
                <a:solidFill>
                  <a:schemeClr val="bg1"/>
                </a:solidFill>
                <a:effectLst/>
                <a:latin typeface="Arial Unicode MS"/>
              </a:rPr>
              <a:t>=3</a:t>
            </a:r>
            <a:r>
              <a:rPr kumimoji="0" lang="en-US" altLang="en-US" b="0" i="0" u="none" strike="noStrike" cap="none" normalizeH="0" baseline="0" dirty="0">
                <a:ln>
                  <a:noFill/>
                </a:ln>
                <a:solidFill>
                  <a:schemeClr val="bg1"/>
                </a:solidFill>
                <a:effectLst/>
              </a:rPr>
              <a:t>: Each time step has 3 features.</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bg1"/>
                </a:solidFill>
                <a:effectLst/>
                <a:latin typeface="Arial Unicode MS"/>
              </a:rPr>
              <a:t>hidden_size</a:t>
            </a:r>
            <a:r>
              <a:rPr kumimoji="0" lang="en-US" altLang="en-US" b="0" i="0" u="none" strike="noStrike" cap="none" normalizeH="0" baseline="0" dirty="0">
                <a:ln>
                  <a:noFill/>
                </a:ln>
                <a:solidFill>
                  <a:schemeClr val="bg1"/>
                </a:solidFill>
                <a:effectLst/>
                <a:latin typeface="Arial Unicode MS"/>
              </a:rPr>
              <a:t>=32</a:t>
            </a:r>
            <a:r>
              <a:rPr kumimoji="0" lang="en-US" altLang="en-US" b="0" i="0" u="none" strike="noStrike" cap="none" normalizeH="0" baseline="0" dirty="0">
                <a:ln>
                  <a:noFill/>
                </a:ln>
                <a:solidFill>
                  <a:schemeClr val="bg1"/>
                </a:solidFill>
                <a:effectLst/>
              </a:rPr>
              <a:t>: The RNN has 32 hidden units.</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bg1"/>
                </a:solidFill>
                <a:effectLst/>
                <a:latin typeface="Arial Unicode MS"/>
              </a:rPr>
              <a:t>num_layers</a:t>
            </a:r>
            <a:r>
              <a:rPr kumimoji="0" lang="en-US" altLang="en-US" b="0" i="0" u="none" strike="noStrike" cap="none" normalizeH="0" baseline="0" dirty="0">
                <a:ln>
                  <a:noFill/>
                </a:ln>
                <a:solidFill>
                  <a:schemeClr val="bg1"/>
                </a:solidFill>
                <a:effectLst/>
                <a:latin typeface="Arial Unicode MS"/>
              </a:rPr>
              <a:t>=2</a:t>
            </a:r>
            <a:r>
              <a:rPr kumimoji="0" lang="en-US" altLang="en-US" b="0" i="0" u="none" strike="noStrike" cap="none" normalizeH="0" baseline="0" dirty="0">
                <a:ln>
                  <a:noFill/>
                </a:ln>
                <a:solidFill>
                  <a:schemeClr val="bg1"/>
                </a:solidFill>
                <a:effectLst/>
              </a:rPr>
              <a:t>: The RNN has 2 layers.</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 fully connected layer that maps the RNN's output (32 hidden units) to 1 output.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BB62C50E-C01C-DD5E-90AB-034A507EE7E8}"/>
              </a:ext>
            </a:extLst>
          </p:cNvPr>
          <p:cNvSpPr txBox="1"/>
          <p:nvPr/>
        </p:nvSpPr>
        <p:spPr>
          <a:xfrm>
            <a:off x="2242400" y="1994378"/>
            <a:ext cx="141026" cy="369332"/>
          </a:xfrm>
          <a:prstGeom prst="rect">
            <a:avLst/>
          </a:prstGeom>
          <a:noFill/>
        </p:spPr>
        <p:txBody>
          <a:bodyPr wrap="square" rtlCol="0">
            <a:spAutoFit/>
          </a:bodyPr>
          <a:lstStyle/>
          <a:p>
            <a:r>
              <a:rPr lang="en-US" dirty="0">
                <a:solidFill>
                  <a:srgbClr val="FF0000"/>
                </a:solidFill>
              </a:rPr>
              <a:t>3</a:t>
            </a:r>
          </a:p>
        </p:txBody>
      </p:sp>
      <p:sp>
        <p:nvSpPr>
          <p:cNvPr id="3" name="Rectangle 2"/>
          <p:cNvSpPr/>
          <p:nvPr/>
        </p:nvSpPr>
        <p:spPr>
          <a:xfrm>
            <a:off x="4050792" y="4679"/>
            <a:ext cx="7890728" cy="584775"/>
          </a:xfrm>
          <a:prstGeom prst="rect">
            <a:avLst/>
          </a:prstGeom>
        </p:spPr>
        <p:txBody>
          <a:bodyPr wrap="square">
            <a:spAutoFit/>
          </a:bodyPr>
          <a:lstStyle/>
          <a:p>
            <a:r>
              <a:rPr lang="en-US" sz="1600" dirty="0">
                <a:solidFill>
                  <a:schemeClr val="bg1"/>
                </a:solidFill>
              </a:rPr>
              <a:t>The code defines a simple RNN model with two layers, processes input data through the RNN, and then outputs a single value through a linear layer.</a:t>
            </a:r>
          </a:p>
        </p:txBody>
      </p:sp>
    </p:spTree>
    <p:extLst>
      <p:ext uri="{BB962C8B-B14F-4D97-AF65-F5344CB8AC3E}">
        <p14:creationId xmlns:p14="http://schemas.microsoft.com/office/powerpoint/2010/main" val="360329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 xmlns:a16="http://schemas.microsoft.com/office/drawing/2014/main" id="{6835FB93-5FAF-73CB-2D1B-28B4BC0E0D5A}"/>
              </a:ext>
            </a:extLst>
          </p:cNvPr>
          <p:cNvPicPr>
            <a:picLocks noGrp="1" noChangeAspect="1"/>
          </p:cNvPicPr>
          <p:nvPr>
            <p:ph sz="quarter" idx="14"/>
          </p:nvPr>
        </p:nvPicPr>
        <p:blipFill>
          <a:blip r:embed="rId2"/>
          <a:stretch>
            <a:fillRect/>
          </a:stretch>
        </p:blipFill>
        <p:spPr>
          <a:xfrm>
            <a:off x="239044" y="1245763"/>
            <a:ext cx="2649011" cy="842343"/>
          </a:xfrm>
        </p:spPr>
      </p:pic>
      <p:sp>
        <p:nvSpPr>
          <p:cNvPr id="5" name="Rectangle 1">
            <a:extLst>
              <a:ext uri="{FF2B5EF4-FFF2-40B4-BE49-F238E27FC236}">
                <a16:creationId xmlns="" xmlns:a16="http://schemas.microsoft.com/office/drawing/2014/main" id="{17EC4B8D-5912-558C-0222-3E8CDF8A9A4D}"/>
              </a:ext>
            </a:extLst>
          </p:cNvPr>
          <p:cNvSpPr>
            <a:spLocks noGrp="1" noChangeArrowheads="1"/>
          </p:cNvSpPr>
          <p:nvPr>
            <p:ph sz="quarter" idx="13"/>
          </p:nvPr>
        </p:nvSpPr>
        <p:spPr bwMode="auto">
          <a:xfrm>
            <a:off x="2764325" y="662372"/>
            <a:ext cx="9029173"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Initial Hidden State (</a:t>
            </a:r>
            <a:r>
              <a:rPr kumimoji="0" lang="en-US" altLang="en-US" sz="1800" b="1" i="0" u="none" strike="noStrike" cap="none" normalizeH="0" baseline="0" dirty="0">
                <a:ln>
                  <a:noFill/>
                </a:ln>
                <a:effectLst/>
                <a:latin typeface="Arial Unicode MS"/>
              </a:rPr>
              <a:t>h0</a:t>
            </a:r>
            <a:r>
              <a:rPr kumimoji="0" lang="en-US" altLang="en-US" sz="1800" b="1" i="0" u="none" strike="noStrike" cap="none" normalizeH="0" baseline="0" dirty="0">
                <a:ln>
                  <a:noFill/>
                </a:ln>
                <a:effectLst/>
              </a:rPr>
              <a:t>)</a:t>
            </a:r>
            <a:r>
              <a:rPr kumimoji="0" lang="en-US" altLang="en-US"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Arial Unicode MS"/>
              </a:rPr>
              <a:t> Shape :(2, 2, 32)</a:t>
            </a:r>
            <a:endParaRPr kumimoji="0" lang="en-US" altLang="en-US" sz="1800" b="0" i="0" u="none" strike="noStrike" cap="none" normalizeH="0" baseline="0" dirty="0">
              <a:ln>
                <a:noFill/>
              </a:ln>
              <a:effectLst/>
              <a:latin typeface="Arial" panose="020B0604020202020204" pitchFamily="34" charset="0"/>
            </a:endParaRPr>
          </a:p>
          <a:p>
            <a:pPr lvl="1" indent="0" eaLnBrk="0" fontAlgn="base" hangingPunct="0">
              <a:lnSpc>
                <a:spcPct val="100000"/>
              </a:lnSpc>
              <a:spcBef>
                <a:spcPct val="0"/>
              </a:spcBef>
              <a:spcAft>
                <a:spcPct val="0"/>
              </a:spcAft>
              <a:buNone/>
            </a:pPr>
            <a:r>
              <a:rPr kumimoji="0" lang="en-US" altLang="en-US" sz="1800" b="0" i="0" u="none" strike="noStrike" cap="none" normalizeH="0" baseline="0" dirty="0">
                <a:ln>
                  <a:noFill/>
                </a:ln>
                <a:effectLst/>
                <a:latin typeface="Arial" panose="020B0604020202020204" pitchFamily="34" charset="0"/>
              </a:rPr>
              <a:t>  </a:t>
            </a:r>
          </a:p>
          <a:p>
            <a:pPr lvl="1" indent="0" eaLnBrk="0" fontAlgn="base" hangingPunct="0">
              <a:lnSpc>
                <a:spcPct val="100000"/>
              </a:lnSpc>
              <a:spcBef>
                <a:spcPct val="0"/>
              </a:spcBef>
              <a:spcAft>
                <a:spcPct val="0"/>
              </a:spcAft>
              <a:buFontTx/>
              <a:buChar char="•"/>
            </a:pPr>
            <a:r>
              <a:rPr lang="en-US" sz="1600" dirty="0"/>
              <a:t>The RNN needs an initial hidden state to start processing the sequence. If we don't provide one, the RNN will initialize it randomly. it  is manually initialized with zeros.</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RNN Output</a:t>
            </a:r>
            <a:r>
              <a:rPr kumimoji="0" lang="en-US" altLang="en-US" sz="1800" b="0" i="0" u="none" strike="noStrike" cap="none" normalizeH="0" baseline="0" dirty="0">
                <a:ln>
                  <a:noFill/>
                </a:ln>
                <a:effectLst/>
                <a:latin typeface="Arial" panose="020B0604020202020204" pitchFamily="34" charset="0"/>
              </a:rPr>
              <a:t>:</a:t>
            </a:r>
          </a:p>
          <a:p>
            <a:pPr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effectLst/>
                <a:latin typeface="Arial" panose="020B0604020202020204" pitchFamily="34" charset="0"/>
              </a:rPr>
              <a:t>The RNN processes the sequences and outputs a tensor of shape </a:t>
            </a:r>
            <a:r>
              <a:rPr kumimoji="0" lang="en-US" altLang="en-US" sz="1800" b="0" i="0" u="none" strike="noStrike" cap="none" normalizeH="0" baseline="0" dirty="0">
                <a:ln>
                  <a:noFill/>
                </a:ln>
                <a:effectLst/>
                <a:latin typeface="Arial Unicode MS"/>
              </a:rPr>
              <a:t>(2, 4, 32)</a:t>
            </a:r>
            <a:r>
              <a:rPr kumimoji="0" lang="en-US" altLang="en-US" sz="1800" b="0" i="0" u="none" strike="noStrike" cap="none" normalizeH="0" baseline="0" dirty="0">
                <a:ln>
                  <a:noFill/>
                </a:ln>
                <a:effectLst/>
              </a:rPr>
              <a:t>, representing the hidden states for each time step.</a:t>
            </a:r>
            <a:endParaRPr kumimoji="0" lang="en-US" altLang="en-US" sz="1800" b="0" i="0" u="none" strike="noStrike" cap="none" normalizeH="0" baseline="0" dirty="0">
              <a:ln>
                <a:noFill/>
              </a:ln>
              <a:effectLst/>
              <a:latin typeface="Arial" panose="020B0604020202020204" pitchFamily="34" charset="0"/>
            </a:endParaRPr>
          </a:p>
          <a:p>
            <a:pPr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effectLst/>
                <a:latin typeface="Arial" panose="020B0604020202020204" pitchFamily="34" charset="0"/>
              </a:rPr>
              <a:t>The code takes the output of the </a:t>
            </a:r>
            <a:r>
              <a:rPr kumimoji="0" lang="en-US" altLang="en-US" sz="1800" b="1" i="0" u="none" strike="noStrike" cap="none" normalizeH="0" baseline="0" dirty="0">
                <a:ln>
                  <a:noFill/>
                </a:ln>
                <a:effectLst/>
                <a:latin typeface="Arial" panose="020B0604020202020204" pitchFamily="34" charset="0"/>
              </a:rPr>
              <a:t>last time step</a:t>
            </a:r>
            <a:r>
              <a:rPr kumimoji="0" lang="en-US" altLang="en-US" sz="1800" b="0" i="0" u="none" strike="noStrike" cap="none" normalizeH="0" baseline="0" dirty="0">
                <a:ln>
                  <a:noFill/>
                </a:ln>
                <a:effectLst/>
                <a:latin typeface="Arial" panose="020B0604020202020204" pitchFamily="34" charset="0"/>
              </a:rPr>
              <a:t> for each sequence (</a:t>
            </a:r>
            <a:r>
              <a:rPr kumimoji="0" lang="en-US" altLang="en-US" sz="1800" b="0" i="0" u="none" strike="noStrike" cap="none" normalizeH="0" baseline="0" dirty="0">
                <a:ln>
                  <a:noFill/>
                </a:ln>
                <a:effectLst/>
                <a:latin typeface="Arial Unicode MS"/>
              </a:rPr>
              <a:t>out[:, -1, :]</a:t>
            </a:r>
            <a:r>
              <a:rPr kumimoji="0" lang="en-US" altLang="en-US" sz="1800" b="0" i="0" u="none" strike="noStrike" cap="none" normalizeH="0" baseline="0" dirty="0">
                <a:ln>
                  <a:noFill/>
                </a:ln>
                <a:effectLst/>
              </a:rPr>
              <a:t>), which has a shape of </a:t>
            </a:r>
            <a:r>
              <a:rPr kumimoji="0" lang="en-US" altLang="en-US" sz="1800" b="0" i="0" u="none" strike="noStrike" cap="none" normalizeH="0" baseline="0" dirty="0">
                <a:ln>
                  <a:noFill/>
                </a:ln>
                <a:effectLst/>
                <a:latin typeface="Arial Unicode MS"/>
              </a:rPr>
              <a:t>(2, 32)</a:t>
            </a:r>
            <a:r>
              <a:rPr kumimoji="0" lang="en-US" altLang="en-US" sz="1800" b="0" i="0" u="none" strike="noStrike" cap="none" normalizeH="0" baseline="0" dirty="0">
                <a:ln>
                  <a:noFill/>
                </a:ln>
                <a:effectLst/>
              </a:rPr>
              <a:t>.</a:t>
            </a: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pic>
        <p:nvPicPr>
          <p:cNvPr id="11" name="Picture 10">
            <a:extLst>
              <a:ext uri="{FF2B5EF4-FFF2-40B4-BE49-F238E27FC236}">
                <a16:creationId xmlns="" xmlns:a16="http://schemas.microsoft.com/office/drawing/2014/main" id="{B9086DF0-B027-D2F8-0836-6B99B7E1916F}"/>
              </a:ext>
            </a:extLst>
          </p:cNvPr>
          <p:cNvPicPr>
            <a:picLocks noChangeAspect="1"/>
          </p:cNvPicPr>
          <p:nvPr/>
        </p:nvPicPr>
        <p:blipFill>
          <a:blip r:embed="rId3"/>
          <a:stretch>
            <a:fillRect/>
          </a:stretch>
        </p:blipFill>
        <p:spPr>
          <a:xfrm>
            <a:off x="5520637" y="815523"/>
            <a:ext cx="5130225" cy="467692"/>
          </a:xfrm>
          <a:prstGeom prst="rect">
            <a:avLst/>
          </a:prstGeom>
        </p:spPr>
      </p:pic>
      <p:sp>
        <p:nvSpPr>
          <p:cNvPr id="12" name="Rectangle 4">
            <a:extLst>
              <a:ext uri="{FF2B5EF4-FFF2-40B4-BE49-F238E27FC236}">
                <a16:creationId xmlns="" xmlns:a16="http://schemas.microsoft.com/office/drawing/2014/main" id="{85D9A0F2-28B9-A270-EA54-4B9E8E1619F3}"/>
              </a:ext>
            </a:extLst>
          </p:cNvPr>
          <p:cNvSpPr>
            <a:spLocks noGrp="1" noChangeArrowheads="1"/>
          </p:cNvSpPr>
          <p:nvPr>
            <p:ph type="title"/>
          </p:nvPr>
        </p:nvSpPr>
        <p:spPr bwMode="auto">
          <a:xfrm>
            <a:off x="2571647" y="4017798"/>
            <a:ext cx="9029172"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effectLst/>
                <a:latin typeface="Arial Unicode MS"/>
              </a:rPr>
              <a:t>x</a:t>
            </a:r>
            <a:r>
              <a:rPr kumimoji="0" lang="en-US" altLang="en-US" sz="1600" b="0" i="0" u="none" strike="noStrike" cap="none" normalizeH="0" baseline="0" dirty="0">
                <a:ln>
                  <a:noFill/>
                </a:ln>
                <a:effectLst/>
              </a:rPr>
              <a:t>: The input tensor of shape </a:t>
            </a:r>
            <a:r>
              <a:rPr kumimoji="0" lang="en-US" altLang="en-US" sz="1600" b="0" i="0" u="none" strike="noStrike" cap="none" normalizeH="0" baseline="0" dirty="0">
                <a:ln>
                  <a:noFill/>
                </a:ln>
                <a:effectLst/>
                <a:latin typeface="Arial Unicode MS"/>
              </a:rPr>
              <a:t>(</a:t>
            </a:r>
            <a:r>
              <a:rPr kumimoji="0" lang="en-US" altLang="en-US" sz="1600" b="0" i="0" u="none" strike="noStrike" cap="none" normalizeH="0" baseline="0" dirty="0" err="1">
                <a:ln>
                  <a:noFill/>
                </a:ln>
                <a:effectLst/>
                <a:latin typeface="Arial Unicode MS"/>
              </a:rPr>
              <a:t>batch_size</a:t>
            </a:r>
            <a:r>
              <a:rPr kumimoji="0" lang="en-US" altLang="en-US" sz="1600" b="0" i="0" u="none" strike="noStrike" cap="none" normalizeH="0" baseline="0" dirty="0">
                <a:ln>
                  <a:noFill/>
                </a:ln>
                <a:effectLst/>
                <a:latin typeface="Arial Unicode MS"/>
              </a:rPr>
              <a:t>, </a:t>
            </a:r>
            <a:r>
              <a:rPr kumimoji="0" lang="en-US" altLang="en-US" sz="1600" b="0" i="0" u="none" strike="noStrike" cap="none" normalizeH="0" baseline="0" dirty="0" err="1">
                <a:ln>
                  <a:noFill/>
                </a:ln>
                <a:effectLst/>
                <a:latin typeface="Arial Unicode MS"/>
              </a:rPr>
              <a:t>sequence_length</a:t>
            </a:r>
            <a:r>
              <a:rPr kumimoji="0" lang="en-US" altLang="en-US" sz="1600" b="0" i="0" u="none" strike="noStrike" cap="none" normalizeH="0" baseline="0" dirty="0">
                <a:ln>
                  <a:noFill/>
                </a:ln>
                <a:effectLst/>
                <a:latin typeface="Arial Unicode MS"/>
              </a:rPr>
              <a:t>, </a:t>
            </a:r>
            <a:r>
              <a:rPr kumimoji="0" lang="en-US" altLang="en-US" sz="1600" b="0" i="0" u="none" strike="noStrike" cap="none" normalizeH="0" baseline="0" dirty="0" err="1">
                <a:ln>
                  <a:noFill/>
                </a:ln>
                <a:effectLst/>
                <a:latin typeface="Arial Unicode MS"/>
              </a:rPr>
              <a:t>input_size</a:t>
            </a:r>
            <a:r>
              <a:rPr kumimoji="0" lang="en-US" altLang="en-US" sz="1600" b="0" i="0" u="none" strike="noStrike" cap="none" normalizeH="0" baseline="0" dirty="0">
                <a:ln>
                  <a:noFill/>
                </a:ln>
                <a:effectLst/>
                <a:latin typeface="Arial Unicode MS"/>
              </a:rPr>
              <a:t>)</a:t>
            </a:r>
            <a:r>
              <a:rPr kumimoji="0" lang="en-US" altLang="en-US" sz="1600" b="0" i="0" u="none" strike="noStrike" cap="none" normalizeH="0" baseline="0" dirty="0">
                <a:ln>
                  <a:noFill/>
                </a:ln>
                <a:effectLst/>
              </a:rPr>
              <a:t>.(2,4,3)</a:t>
            </a:r>
            <a:endParaRPr kumimoji="0" lang="en-US" altLang="en-US" sz="16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Arial Unicode MS"/>
              </a:rPr>
              <a:t>h0</a:t>
            </a:r>
            <a:r>
              <a:rPr kumimoji="0" lang="en-US" altLang="en-US" sz="1600" b="0" i="0" u="none" strike="noStrike" cap="none" normalizeH="0" baseline="0" dirty="0">
                <a:ln>
                  <a:noFill/>
                </a:ln>
                <a:effectLst/>
              </a:rPr>
              <a:t>: The initial hidden state of shape </a:t>
            </a:r>
            <a:r>
              <a:rPr kumimoji="0" lang="en-US" altLang="en-US" sz="1600" b="0" i="0" u="none" strike="noStrike" cap="none" normalizeH="0" baseline="0" dirty="0">
                <a:ln>
                  <a:noFill/>
                </a:ln>
                <a:effectLst/>
                <a:latin typeface="Arial Unicode MS"/>
              </a:rPr>
              <a:t>(</a:t>
            </a:r>
            <a:r>
              <a:rPr kumimoji="0" lang="en-US" altLang="en-US" sz="1600" b="0" i="0" u="none" strike="noStrike" cap="none" normalizeH="0" baseline="0" dirty="0" err="1">
                <a:ln>
                  <a:noFill/>
                </a:ln>
                <a:effectLst/>
                <a:latin typeface="Arial Unicode MS"/>
              </a:rPr>
              <a:t>num_layers</a:t>
            </a:r>
            <a:r>
              <a:rPr kumimoji="0" lang="en-US" altLang="en-US" sz="1600" b="0" i="0" u="none" strike="noStrike" cap="none" normalizeH="0" baseline="0" dirty="0">
                <a:ln>
                  <a:noFill/>
                </a:ln>
                <a:effectLst/>
                <a:latin typeface="Arial Unicode MS"/>
              </a:rPr>
              <a:t>, </a:t>
            </a:r>
            <a:r>
              <a:rPr kumimoji="0" lang="en-US" altLang="en-US" sz="1600" b="0" i="0" u="none" strike="noStrike" cap="none" normalizeH="0" baseline="0" dirty="0" err="1">
                <a:ln>
                  <a:noFill/>
                </a:ln>
                <a:effectLst/>
                <a:latin typeface="Arial Unicode MS"/>
              </a:rPr>
              <a:t>batch_size</a:t>
            </a:r>
            <a:r>
              <a:rPr kumimoji="0" lang="en-US" altLang="en-US" sz="1600" b="0" i="0" u="none" strike="noStrike" cap="none" normalizeH="0" baseline="0" dirty="0">
                <a:ln>
                  <a:noFill/>
                </a:ln>
                <a:effectLst/>
                <a:latin typeface="Arial Unicode MS"/>
              </a:rPr>
              <a:t>, </a:t>
            </a:r>
            <a:r>
              <a:rPr kumimoji="0" lang="en-US" altLang="en-US" sz="1600" b="0" i="0" u="none" strike="noStrike" cap="none" normalizeH="0" baseline="0" dirty="0" err="1">
                <a:ln>
                  <a:noFill/>
                </a:ln>
                <a:effectLst/>
                <a:latin typeface="Arial Unicode MS"/>
              </a:rPr>
              <a:t>hidden_size</a:t>
            </a:r>
            <a:r>
              <a:rPr kumimoji="0" lang="en-US" altLang="en-US" sz="1600" b="0" i="0" u="none" strike="noStrike" cap="none" normalizeH="0" baseline="0" dirty="0">
                <a:ln>
                  <a:noFill/>
                </a:ln>
                <a:effectLst/>
                <a:latin typeface="Arial Unicode MS"/>
              </a:rPr>
              <a:t>)(2,2,32)</a:t>
            </a:r>
            <a:br>
              <a:rPr kumimoji="0" lang="en-US" altLang="en-US" sz="1600" b="0" i="0" u="none" strike="noStrike" cap="none" normalizeH="0" baseline="0" dirty="0">
                <a:ln>
                  <a:noFill/>
                </a:ln>
                <a:effectLst/>
                <a:latin typeface="Arial Unicode MS"/>
              </a:rPr>
            </a:br>
            <a:r>
              <a:rPr kumimoji="0" lang="en-US" altLang="en-US" sz="1600" b="0" i="0" u="none" strike="noStrike" cap="none" normalizeH="0" baseline="0" dirty="0">
                <a:ln>
                  <a:noFill/>
                </a:ln>
                <a:effectLst/>
                <a:latin typeface="Arial Unicode MS"/>
              </a:rPr>
              <a:t/>
            </a:r>
            <a:br>
              <a:rPr kumimoji="0" lang="en-US" altLang="en-US" sz="1600" b="0" i="0" u="none" strike="noStrike" cap="none" normalizeH="0" baseline="0" dirty="0">
                <a:ln>
                  <a:noFill/>
                </a:ln>
                <a:effectLst/>
                <a:latin typeface="Arial Unicode MS"/>
              </a:rPr>
            </a:br>
            <a:r>
              <a:rPr kumimoji="0" lang="en-US" altLang="en-US" sz="1600" b="0" i="0" u="none" strike="noStrike" cap="none" normalizeH="0" baseline="0" dirty="0">
                <a:ln>
                  <a:noFill/>
                </a:ln>
                <a:effectLst/>
              </a:rPr>
              <a:t> </a:t>
            </a:r>
            <a:r>
              <a:rPr kumimoji="0" lang="en-US" altLang="en-US" sz="1600" b="0" i="0" u="none" strike="noStrike" cap="none" normalizeH="0" baseline="0" dirty="0">
                <a:ln>
                  <a:noFill/>
                </a:ln>
                <a:effectLst/>
                <a:latin typeface="Arial" panose="020B0604020202020204" pitchFamily="34" charset="0"/>
              </a:rPr>
              <a:t>The RNN returns two things:</a:t>
            </a:r>
            <a:br>
              <a:rPr kumimoji="0" lang="en-US" altLang="en-US" sz="1600" b="0" i="0" u="none" strike="noStrike" cap="none" normalizeH="0" baseline="0" dirty="0">
                <a:ln>
                  <a:noFill/>
                </a:ln>
                <a:effectLst/>
                <a:latin typeface="Arial" panose="020B0604020202020204" pitchFamily="34" charset="0"/>
              </a:rPr>
            </a:br>
            <a:r>
              <a:rPr kumimoji="0" lang="en-US" altLang="en-US" sz="1600" b="1" i="0" u="none" strike="noStrike" cap="none" normalizeH="0" baseline="0" dirty="0">
                <a:ln>
                  <a:noFill/>
                </a:ln>
                <a:effectLst/>
                <a:latin typeface="Arial Unicode MS"/>
              </a:rPr>
              <a:t>out</a:t>
            </a:r>
            <a:r>
              <a:rPr kumimoji="0" lang="en-US" altLang="en-US" sz="1600" b="0" i="0" u="none" strike="noStrike" cap="none" normalizeH="0" baseline="0" dirty="0">
                <a:ln>
                  <a:noFill/>
                </a:ln>
                <a:effectLst/>
              </a:rPr>
              <a:t>: The output tensor containing the hidden states at </a:t>
            </a:r>
            <a:r>
              <a:rPr kumimoji="0" lang="en-US" altLang="en-US" sz="1600" b="1" i="0" u="none" strike="noStrike" cap="none" normalizeH="0" baseline="0" dirty="0">
                <a:ln>
                  <a:noFill/>
                </a:ln>
                <a:effectLst/>
                <a:latin typeface="Arial" panose="020B0604020202020204" pitchFamily="34" charset="0"/>
              </a:rPr>
              <a:t>each time step</a:t>
            </a:r>
            <a:r>
              <a:rPr kumimoji="0" lang="en-US" altLang="en-US" sz="1600" b="0" i="0" u="none" strike="noStrike" cap="none" normalizeH="0" baseline="0" dirty="0">
                <a:ln>
                  <a:noFill/>
                </a:ln>
                <a:effectLst/>
                <a:latin typeface="Arial" panose="020B0604020202020204" pitchFamily="34" charset="0"/>
              </a:rPr>
              <a:t>.</a:t>
            </a:r>
            <a:br>
              <a:rPr kumimoji="0" lang="en-US" altLang="en-US" sz="1600" b="0" i="0" u="none" strike="noStrike" cap="none" normalizeH="0" baseline="0" dirty="0">
                <a:ln>
                  <a:noFill/>
                </a:ln>
                <a:effectLst/>
                <a:latin typeface="Arial" panose="020B0604020202020204" pitchFamily="34" charset="0"/>
              </a:rPr>
            </a:br>
            <a:r>
              <a:rPr kumimoji="0" lang="en-US" altLang="en-US" sz="1600" b="1" i="0" u="none" strike="noStrike" cap="none" normalizeH="0" baseline="0" dirty="0">
                <a:ln>
                  <a:noFill/>
                </a:ln>
                <a:effectLst/>
                <a:latin typeface="Arial Unicode MS"/>
              </a:rPr>
              <a:t>_</a:t>
            </a:r>
            <a:r>
              <a:rPr kumimoji="0" lang="en-US" altLang="en-US" sz="1600" b="0" i="0" u="none" strike="noStrike" cap="none" normalizeH="0" baseline="0" dirty="0">
                <a:ln>
                  <a:noFill/>
                </a:ln>
                <a:effectLst/>
              </a:rPr>
              <a:t>:  The final hidden state (ignored this by assigning it to </a:t>
            </a:r>
            <a:r>
              <a:rPr kumimoji="0" lang="en-US" altLang="en-US" sz="1600" b="0" i="0" u="none" strike="noStrike" cap="none" normalizeH="0" baseline="0" dirty="0">
                <a:ln>
                  <a:noFill/>
                </a:ln>
                <a:effectLst/>
                <a:latin typeface="Arial Unicode MS"/>
              </a:rPr>
              <a:t>_</a:t>
            </a:r>
            <a:r>
              <a:rPr kumimoji="0" lang="en-US" altLang="en-US" sz="1600" b="0" i="0" u="none" strike="noStrike" cap="none" normalizeH="0" baseline="0" dirty="0">
                <a:ln>
                  <a:noFill/>
                </a:ln>
                <a:effectLst/>
              </a:rPr>
              <a:t>).</a:t>
            </a:r>
            <a:r>
              <a:rPr kumimoji="0" lang="en-US" altLang="en-US" sz="1600" b="0" i="0" u="none" strike="noStrike" cap="none" normalizeH="0" baseline="0" dirty="0">
                <a:ln>
                  <a:noFill/>
                </a:ln>
                <a:effectLst/>
                <a:latin typeface="Arial" panose="020B0604020202020204" pitchFamily="34" charset="0"/>
              </a:rPr>
              <a:t/>
            </a:r>
            <a:br>
              <a:rPr kumimoji="0" lang="en-US" altLang="en-US" sz="1600" b="0" i="0" u="none" strike="noStrike" cap="none" normalizeH="0" baseline="0" dirty="0">
                <a:ln>
                  <a:noFill/>
                </a:ln>
                <a:effectLst/>
                <a:latin typeface="Arial" panose="020B0604020202020204" pitchFamily="34" charset="0"/>
              </a:rPr>
            </a:br>
            <a:r>
              <a:rPr kumimoji="0" lang="en-US" altLang="en-US" sz="1600" b="0" i="0" u="none" strike="noStrike" cap="none" normalizeH="0" baseline="0" dirty="0">
                <a:ln>
                  <a:noFill/>
                </a:ln>
                <a:effectLst/>
                <a:latin typeface="Arial" panose="020B0604020202020204" pitchFamily="34" charset="0"/>
              </a:rPr>
              <a:t/>
            </a:r>
            <a:br>
              <a:rPr kumimoji="0" lang="en-US" altLang="en-US" sz="1600" b="0" i="0" u="none" strike="noStrike" cap="none" normalizeH="0" baseline="0" dirty="0">
                <a:ln>
                  <a:noFill/>
                </a:ln>
                <a:effectLst/>
                <a:latin typeface="Arial" panose="020B0604020202020204" pitchFamily="34" charset="0"/>
              </a:rPr>
            </a:br>
            <a:endParaRPr kumimoji="0" lang="en-US" altLang="en-US" sz="16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20816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8CB6EC-DEE8-F2D6-0B96-0164450D78A7}"/>
              </a:ext>
            </a:extLst>
          </p:cNvPr>
          <p:cNvSpPr>
            <a:spLocks noGrp="1"/>
          </p:cNvSpPr>
          <p:nvPr>
            <p:ph type="title"/>
          </p:nvPr>
        </p:nvSpPr>
        <p:spPr>
          <a:xfrm>
            <a:off x="3215640" y="198120"/>
            <a:ext cx="4434840" cy="645557"/>
          </a:xfrm>
        </p:spPr>
        <p:txBody>
          <a:bodyPr/>
          <a:lstStyle/>
          <a:p>
            <a:r>
              <a:rPr lang="en-US" sz="3600" dirty="0"/>
              <a:t>LSTM and GRU cells</a:t>
            </a:r>
          </a:p>
        </p:txBody>
      </p:sp>
      <p:pic>
        <p:nvPicPr>
          <p:cNvPr id="6" name="Content Placeholder 5">
            <a:extLst>
              <a:ext uri="{FF2B5EF4-FFF2-40B4-BE49-F238E27FC236}">
                <a16:creationId xmlns="" xmlns:a16="http://schemas.microsoft.com/office/drawing/2014/main" id="{3AC840D4-360F-AECE-1E5F-BBC5C737EED3}"/>
              </a:ext>
            </a:extLst>
          </p:cNvPr>
          <p:cNvPicPr>
            <a:picLocks noGrp="1" noChangeAspect="1"/>
          </p:cNvPicPr>
          <p:nvPr>
            <p:ph sz="quarter" idx="14"/>
          </p:nvPr>
        </p:nvPicPr>
        <p:blipFill>
          <a:blip r:embed="rId2"/>
          <a:stretch>
            <a:fillRect/>
          </a:stretch>
        </p:blipFill>
        <p:spPr>
          <a:xfrm>
            <a:off x="298709" y="868228"/>
            <a:ext cx="2376252" cy="1314639"/>
          </a:xfrm>
        </p:spPr>
      </p:pic>
      <p:sp>
        <p:nvSpPr>
          <p:cNvPr id="4" name="Content Placeholder 3">
            <a:extLst>
              <a:ext uri="{FF2B5EF4-FFF2-40B4-BE49-F238E27FC236}">
                <a16:creationId xmlns="" xmlns:a16="http://schemas.microsoft.com/office/drawing/2014/main" id="{24F65C36-01DC-9A53-6C2A-026D8428BCEF}"/>
              </a:ext>
            </a:extLst>
          </p:cNvPr>
          <p:cNvSpPr>
            <a:spLocks noGrp="1"/>
          </p:cNvSpPr>
          <p:nvPr>
            <p:ph sz="quarter" idx="13"/>
          </p:nvPr>
        </p:nvSpPr>
        <p:spPr>
          <a:xfrm>
            <a:off x="450602" y="2183360"/>
            <a:ext cx="4612717" cy="2811721"/>
          </a:xfrm>
        </p:spPr>
        <p:txBody>
          <a:bodyPr>
            <a:normAutofit fontScale="85000" lnSpcReduction="10000"/>
          </a:bodyPr>
          <a:lstStyle/>
          <a:p>
            <a:pPr marL="342900" indent="-342900">
              <a:buFont typeface="Arial" panose="020B0604020202020204" pitchFamily="34" charset="0"/>
              <a:buChar char="•"/>
            </a:pPr>
            <a:r>
              <a:rPr lang="en-US" dirty="0"/>
              <a:t>Short-term memory problem</a:t>
            </a:r>
          </a:p>
          <a:p>
            <a:pPr marL="342900" indent="-342900">
              <a:buFont typeface="Arial" panose="020B0604020202020204" pitchFamily="34" charset="0"/>
              <a:buChar char="•"/>
            </a:pPr>
            <a:r>
              <a:rPr lang="en-US" dirty="0"/>
              <a:t>RNN cells maintain memory via hidden state</a:t>
            </a:r>
          </a:p>
          <a:p>
            <a:pPr marL="342900" indent="-342900">
              <a:buFont typeface="Arial" panose="020B0604020202020204" pitchFamily="34" charset="0"/>
              <a:buChar char="•"/>
            </a:pPr>
            <a:r>
              <a:rPr lang="en-US" dirty="0"/>
              <a:t>This memory is very short-term</a:t>
            </a:r>
          </a:p>
          <a:p>
            <a:pPr marL="342900" indent="-342900">
              <a:buFont typeface="Arial" panose="020B0604020202020204" pitchFamily="34" charset="0"/>
              <a:buChar char="•"/>
            </a:pPr>
            <a:r>
              <a:rPr lang="en-US" dirty="0"/>
              <a:t>Two more powerful cells solve the problem:</a:t>
            </a:r>
          </a:p>
          <a:p>
            <a:pPr marL="342900" indent="-342900">
              <a:buFont typeface="Arial" panose="020B0604020202020204" pitchFamily="34" charset="0"/>
              <a:buChar char="•"/>
            </a:pPr>
            <a:r>
              <a:rPr lang="en-US" dirty="0"/>
              <a:t>LSTM (Long Short-Term Memory) cell</a:t>
            </a:r>
          </a:p>
          <a:p>
            <a:pPr marL="342900" indent="-342900">
              <a:buFont typeface="Arial" panose="020B0604020202020204" pitchFamily="34" charset="0"/>
              <a:buChar char="•"/>
            </a:pPr>
            <a:r>
              <a:rPr lang="en-US" dirty="0"/>
              <a:t>GRU (Gated Recurrent Unit) cell</a:t>
            </a:r>
          </a:p>
        </p:txBody>
      </p:sp>
      <p:sp>
        <p:nvSpPr>
          <p:cNvPr id="3" name="Rectangle 2"/>
          <p:cNvSpPr/>
          <p:nvPr/>
        </p:nvSpPr>
        <p:spPr>
          <a:xfrm>
            <a:off x="5190698" y="843677"/>
            <a:ext cx="6096000" cy="2585323"/>
          </a:xfrm>
          <a:prstGeom prst="rect">
            <a:avLst/>
          </a:prstGeom>
        </p:spPr>
        <p:txBody>
          <a:bodyPr>
            <a:spAutoFit/>
          </a:bodyPr>
          <a:lstStyle/>
          <a:p>
            <a:r>
              <a:rPr lang="en-US" dirty="0">
                <a:solidFill>
                  <a:schemeClr val="bg1"/>
                </a:solidFill>
              </a:rPr>
              <a:t>Recurrent Neural Networks (RNNs) are designed to maintain a </a:t>
            </a:r>
            <a:r>
              <a:rPr lang="en-US" b="1" dirty="0">
                <a:solidFill>
                  <a:schemeClr val="bg1"/>
                </a:solidFill>
              </a:rPr>
              <a:t>hidden state</a:t>
            </a:r>
            <a:r>
              <a:rPr lang="en-US" dirty="0">
                <a:solidFill>
                  <a:schemeClr val="bg1"/>
                </a:solidFill>
              </a:rPr>
              <a:t> that serves as a form of memory, enabling the network to process sequential data. However, </a:t>
            </a:r>
            <a:r>
              <a:rPr lang="en-US" b="1" dirty="0">
                <a:solidFill>
                  <a:schemeClr val="bg1"/>
                </a:solidFill>
              </a:rPr>
              <a:t>basic RNN cells</a:t>
            </a:r>
            <a:r>
              <a:rPr lang="en-US" dirty="0">
                <a:solidFill>
                  <a:schemeClr val="bg1"/>
                </a:solidFill>
              </a:rPr>
              <a:t> suffer from a </a:t>
            </a:r>
            <a:r>
              <a:rPr lang="en-US" b="1" dirty="0">
                <a:solidFill>
                  <a:schemeClr val="bg1"/>
                </a:solidFill>
              </a:rPr>
              <a:t>short-term memory problem</a:t>
            </a:r>
            <a:r>
              <a:rPr lang="en-US" dirty="0">
                <a:solidFill>
                  <a:schemeClr val="bg1"/>
                </a:solidFill>
              </a:rPr>
              <a:t> due to challenges like vanishing gradients, which make it difficult for the network to retain information over long sequences.</a:t>
            </a:r>
          </a:p>
          <a:p>
            <a:r>
              <a:rPr lang="en-US" dirty="0">
                <a:solidFill>
                  <a:schemeClr val="bg1"/>
                </a:solidFill>
              </a:rPr>
              <a:t>To solve this problem, more advanced cells were introduced:</a:t>
            </a:r>
          </a:p>
          <a:p>
            <a:r>
              <a:rPr lang="en-US" b="1" dirty="0">
                <a:solidFill>
                  <a:schemeClr val="bg1"/>
                </a:solidFill>
              </a:rPr>
              <a:t>LSTM (Long Short-Term Memory) cells</a:t>
            </a:r>
            <a:endParaRPr lang="en-US" dirty="0">
              <a:solidFill>
                <a:schemeClr val="bg1"/>
              </a:solidFill>
            </a:endParaRPr>
          </a:p>
          <a:p>
            <a:r>
              <a:rPr lang="en-US" b="1" dirty="0">
                <a:solidFill>
                  <a:schemeClr val="bg1"/>
                </a:solidFill>
              </a:rPr>
              <a:t>GRU (Gated Recurrent Unit) cells</a:t>
            </a:r>
            <a:endParaRPr lang="en-US" dirty="0">
              <a:solidFill>
                <a:schemeClr val="bg1"/>
              </a:solidFill>
            </a:endParaRPr>
          </a:p>
        </p:txBody>
      </p:sp>
    </p:spTree>
    <p:extLst>
      <p:ext uri="{BB962C8B-B14F-4D97-AF65-F5344CB8AC3E}">
        <p14:creationId xmlns:p14="http://schemas.microsoft.com/office/powerpoint/2010/main" val="2463970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6D9B44-70CD-525B-8599-F03DE09A3027}"/>
              </a:ext>
            </a:extLst>
          </p:cNvPr>
          <p:cNvSpPr>
            <a:spLocks noGrp="1"/>
          </p:cNvSpPr>
          <p:nvPr>
            <p:ph type="title"/>
          </p:nvPr>
        </p:nvSpPr>
        <p:spPr/>
        <p:txBody>
          <a:bodyPr/>
          <a:lstStyle/>
          <a:p>
            <a:r>
              <a:rPr lang="en-US" sz="4400" b="0" i="0" u="none" strike="noStrike" baseline="0" dirty="0">
                <a:solidFill>
                  <a:srgbClr val="05192D"/>
                </a:solidFill>
                <a:latin typeface="StudioFeixenSans-Semibold"/>
              </a:rPr>
              <a:t>Sequential data</a:t>
            </a:r>
            <a:br>
              <a:rPr lang="en-US" sz="4400" b="0" i="0" u="none" strike="noStrike" baseline="0" dirty="0">
                <a:solidFill>
                  <a:srgbClr val="05192D"/>
                </a:solidFill>
                <a:latin typeface="StudioFeixenSans-Semibold"/>
              </a:rPr>
            </a:br>
            <a:endParaRPr lang="en-US" dirty="0"/>
          </a:p>
        </p:txBody>
      </p:sp>
      <p:sp>
        <p:nvSpPr>
          <p:cNvPr id="3" name="Content Placeholder 2">
            <a:extLst>
              <a:ext uri="{FF2B5EF4-FFF2-40B4-BE49-F238E27FC236}">
                <a16:creationId xmlns="" xmlns:a16="http://schemas.microsoft.com/office/drawing/2014/main" id="{2A337C85-0FED-2322-0F6C-03749BCF1B8E}"/>
              </a:ext>
            </a:extLst>
          </p:cNvPr>
          <p:cNvSpPr>
            <a:spLocks noGrp="1"/>
          </p:cNvSpPr>
          <p:nvPr>
            <p:ph sz="quarter" idx="13"/>
          </p:nvPr>
        </p:nvSpPr>
        <p:spPr/>
        <p:txBody>
          <a:bodyPr>
            <a:normAutofit/>
          </a:bodyPr>
          <a:lstStyle/>
          <a:p>
            <a:pPr algn="l"/>
            <a:r>
              <a:rPr lang="en-US" sz="1800" b="0" i="0" u="none" strike="noStrike" baseline="0" dirty="0">
                <a:solidFill>
                  <a:srgbClr val="05192D"/>
                </a:solidFill>
                <a:latin typeface="StudioFeixenSans-Regular"/>
              </a:rPr>
              <a:t>Ordered in time or space</a:t>
            </a:r>
          </a:p>
          <a:p>
            <a:pPr algn="l"/>
            <a:r>
              <a:rPr lang="en-US" sz="1800" b="0" i="0" u="none" strike="noStrike" baseline="0" dirty="0">
                <a:solidFill>
                  <a:srgbClr val="05192D"/>
                </a:solidFill>
                <a:latin typeface="StudioFeixenSans-Regular"/>
              </a:rPr>
              <a:t>Order of the data points contains</a:t>
            </a:r>
          </a:p>
          <a:p>
            <a:pPr algn="l"/>
            <a:r>
              <a:rPr lang="en-US" sz="1800" b="0" i="0" u="none" strike="noStrike" baseline="0" dirty="0">
                <a:solidFill>
                  <a:srgbClr val="05192D"/>
                </a:solidFill>
                <a:latin typeface="StudioFeixenSans-Regular"/>
              </a:rPr>
              <a:t>dependencies between them</a:t>
            </a:r>
          </a:p>
          <a:p>
            <a:pPr algn="l"/>
            <a:r>
              <a:rPr lang="en-US" sz="1800" b="0" i="0" u="none" strike="noStrike" baseline="0" dirty="0">
                <a:solidFill>
                  <a:srgbClr val="05192D"/>
                </a:solidFill>
                <a:latin typeface="StudioFeixenSans-Regular"/>
              </a:rPr>
              <a:t>Examples of sequential data:</a:t>
            </a:r>
          </a:p>
          <a:p>
            <a:pPr algn="l"/>
            <a:r>
              <a:rPr lang="en-US" sz="1800" b="0" i="0" u="none" strike="noStrike" baseline="0" dirty="0">
                <a:solidFill>
                  <a:srgbClr val="05192D"/>
                </a:solidFill>
                <a:latin typeface="StudioFeixenSans-Regular"/>
              </a:rPr>
              <a:t>Time series</a:t>
            </a:r>
          </a:p>
          <a:p>
            <a:pPr algn="l"/>
            <a:r>
              <a:rPr lang="en-US" sz="1800" b="0" i="0" u="none" strike="noStrike" baseline="0" dirty="0">
                <a:solidFill>
                  <a:srgbClr val="05192D"/>
                </a:solidFill>
                <a:latin typeface="StudioFeixenSans-Regular"/>
              </a:rPr>
              <a:t>Text</a:t>
            </a:r>
          </a:p>
          <a:p>
            <a:pPr algn="l"/>
            <a:r>
              <a:rPr lang="en-US" sz="1800" b="0" i="0" u="none" strike="noStrike" baseline="0" dirty="0">
                <a:solidFill>
                  <a:srgbClr val="05192D"/>
                </a:solidFill>
                <a:latin typeface="StudioFeixenSans-Regular"/>
              </a:rPr>
              <a:t>Audio waves</a:t>
            </a:r>
            <a:endParaRPr lang="en-US" dirty="0"/>
          </a:p>
        </p:txBody>
      </p:sp>
    </p:spTree>
    <p:extLst>
      <p:ext uri="{BB962C8B-B14F-4D97-AF65-F5344CB8AC3E}">
        <p14:creationId xmlns:p14="http://schemas.microsoft.com/office/powerpoint/2010/main" val="4277375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77CDD1-B2E4-B8F8-8AED-31F01C167F75}"/>
              </a:ext>
            </a:extLst>
          </p:cNvPr>
          <p:cNvSpPr>
            <a:spLocks noGrp="1"/>
          </p:cNvSpPr>
          <p:nvPr>
            <p:ph type="title"/>
          </p:nvPr>
        </p:nvSpPr>
        <p:spPr>
          <a:xfrm>
            <a:off x="2077052" y="334160"/>
            <a:ext cx="7936230" cy="1380760"/>
          </a:xfrm>
        </p:spPr>
        <p:txBody>
          <a:bodyPr/>
          <a:lstStyle/>
          <a:p>
            <a:r>
              <a:rPr lang="en-US" sz="6000" dirty="0"/>
              <a:t>RNN Cell</a:t>
            </a:r>
          </a:p>
        </p:txBody>
      </p:sp>
      <p:pic>
        <p:nvPicPr>
          <p:cNvPr id="6" name="Content Placeholder 5">
            <a:extLst>
              <a:ext uri="{FF2B5EF4-FFF2-40B4-BE49-F238E27FC236}">
                <a16:creationId xmlns="" xmlns:a16="http://schemas.microsoft.com/office/drawing/2014/main" id="{01F95E8A-D116-5B36-E694-C520FE5251A3}"/>
              </a:ext>
            </a:extLst>
          </p:cNvPr>
          <p:cNvPicPr>
            <a:picLocks noGrp="1" noChangeAspect="1"/>
          </p:cNvPicPr>
          <p:nvPr>
            <p:ph sz="quarter" idx="14"/>
          </p:nvPr>
        </p:nvPicPr>
        <p:blipFill>
          <a:blip r:embed="rId2"/>
          <a:stretch>
            <a:fillRect/>
          </a:stretch>
        </p:blipFill>
        <p:spPr>
          <a:xfrm>
            <a:off x="1010747" y="1721436"/>
            <a:ext cx="4503748" cy="3221313"/>
          </a:xfrm>
        </p:spPr>
      </p:pic>
      <p:sp>
        <p:nvSpPr>
          <p:cNvPr id="4" name="Content Placeholder 3">
            <a:extLst>
              <a:ext uri="{FF2B5EF4-FFF2-40B4-BE49-F238E27FC236}">
                <a16:creationId xmlns="" xmlns:a16="http://schemas.microsoft.com/office/drawing/2014/main" id="{0A824BBF-0115-0B80-38BF-6B3145AE1AE9}"/>
              </a:ext>
            </a:extLst>
          </p:cNvPr>
          <p:cNvSpPr>
            <a:spLocks noGrp="1"/>
          </p:cNvSpPr>
          <p:nvPr>
            <p:ph sz="quarter" idx="13"/>
          </p:nvPr>
        </p:nvSpPr>
        <p:spPr>
          <a:xfrm>
            <a:off x="7376016" y="1842437"/>
            <a:ext cx="3904752" cy="3615278"/>
          </a:xfrm>
        </p:spPr>
        <p:txBody>
          <a:bodyPr/>
          <a:lstStyle/>
          <a:p>
            <a:pPr algn="l"/>
            <a:r>
              <a:rPr lang="en-US" sz="1800" b="1" i="0" u="none" strike="noStrike" baseline="0" dirty="0">
                <a:solidFill>
                  <a:srgbClr val="05192D"/>
                </a:solidFill>
                <a:latin typeface="StudioFeixenSans-Regular"/>
              </a:rPr>
              <a:t>Two inputs:</a:t>
            </a:r>
          </a:p>
          <a:p>
            <a:pPr algn="l"/>
            <a:r>
              <a:rPr lang="en-US" sz="1800" b="0" i="0" u="none" strike="noStrike" baseline="0" dirty="0">
                <a:solidFill>
                  <a:srgbClr val="05192D"/>
                </a:solidFill>
                <a:latin typeface="StudioFeixenSans-Regular"/>
              </a:rPr>
              <a:t>current input data </a:t>
            </a:r>
            <a:r>
              <a:rPr lang="en-US" sz="1800" b="0" i="0" u="none" strike="noStrike" baseline="0" dirty="0">
                <a:solidFill>
                  <a:srgbClr val="05192D"/>
                </a:solidFill>
                <a:latin typeface="JetBrainsMono-Regular"/>
              </a:rPr>
              <a:t>x</a:t>
            </a:r>
          </a:p>
          <a:p>
            <a:pPr algn="l"/>
            <a:r>
              <a:rPr lang="en-US" sz="1800" b="0" i="0" u="none" strike="noStrike" baseline="0" dirty="0">
                <a:solidFill>
                  <a:srgbClr val="05192D"/>
                </a:solidFill>
                <a:latin typeface="StudioFeixenSans-Regular"/>
              </a:rPr>
              <a:t>previous hidden state </a:t>
            </a:r>
            <a:r>
              <a:rPr lang="en-US" sz="1800" b="0" i="0" u="none" strike="noStrike" baseline="0" dirty="0">
                <a:solidFill>
                  <a:srgbClr val="05192D"/>
                </a:solidFill>
                <a:latin typeface="JetBrainsMono-Regular"/>
              </a:rPr>
              <a:t>h</a:t>
            </a:r>
          </a:p>
          <a:p>
            <a:pPr algn="l"/>
            <a:r>
              <a:rPr lang="en-US" sz="1800" b="1" i="0" u="none" strike="noStrike" baseline="0" dirty="0">
                <a:solidFill>
                  <a:srgbClr val="05192D"/>
                </a:solidFill>
                <a:latin typeface="StudioFeixenSans-Regular"/>
              </a:rPr>
              <a:t>Two outputs:</a:t>
            </a:r>
          </a:p>
          <a:p>
            <a:pPr algn="l"/>
            <a:r>
              <a:rPr lang="en-US" sz="1800" b="0" i="0" u="none" strike="noStrike" baseline="0" dirty="0">
                <a:solidFill>
                  <a:srgbClr val="05192D"/>
                </a:solidFill>
                <a:latin typeface="StudioFeixenSans-Regular"/>
              </a:rPr>
              <a:t>current output </a:t>
            </a:r>
            <a:r>
              <a:rPr lang="en-US" sz="1800" b="0" i="0" u="none" strike="noStrike" baseline="0" dirty="0">
                <a:solidFill>
                  <a:srgbClr val="05192D"/>
                </a:solidFill>
                <a:latin typeface="JetBrainsMono-Regular"/>
              </a:rPr>
              <a:t>y</a:t>
            </a:r>
          </a:p>
          <a:p>
            <a:pPr algn="l"/>
            <a:r>
              <a:rPr lang="en-US" sz="1800" b="0" i="0" u="none" strike="noStrike" baseline="0" dirty="0">
                <a:solidFill>
                  <a:srgbClr val="05192D"/>
                </a:solidFill>
                <a:latin typeface="StudioFeixenSans-Regular"/>
              </a:rPr>
              <a:t>next hidden state </a:t>
            </a:r>
            <a:r>
              <a:rPr lang="en-US" sz="1800" b="0" i="0" u="none" strike="noStrike" baseline="0" dirty="0">
                <a:solidFill>
                  <a:srgbClr val="05192D"/>
                </a:solidFill>
                <a:latin typeface="JetBrainsMono-Regular"/>
              </a:rPr>
              <a:t>h</a:t>
            </a:r>
            <a:endParaRPr lang="en-US" dirty="0"/>
          </a:p>
        </p:txBody>
      </p:sp>
    </p:spTree>
    <p:extLst>
      <p:ext uri="{BB962C8B-B14F-4D97-AF65-F5344CB8AC3E}">
        <p14:creationId xmlns:p14="http://schemas.microsoft.com/office/powerpoint/2010/main" val="651575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0E3ECC-6FBA-D426-961B-2829CA864347}"/>
              </a:ext>
            </a:extLst>
          </p:cNvPr>
          <p:cNvSpPr>
            <a:spLocks noGrp="1"/>
          </p:cNvSpPr>
          <p:nvPr>
            <p:ph type="title"/>
          </p:nvPr>
        </p:nvSpPr>
        <p:spPr>
          <a:xfrm>
            <a:off x="3402329" y="238111"/>
            <a:ext cx="2693671" cy="754039"/>
          </a:xfrm>
        </p:spPr>
        <p:txBody>
          <a:bodyPr/>
          <a:lstStyle/>
          <a:p>
            <a:r>
              <a:rPr lang="en-US" dirty="0"/>
              <a:t>LSTM Cell</a:t>
            </a:r>
          </a:p>
        </p:txBody>
      </p:sp>
      <p:pic>
        <p:nvPicPr>
          <p:cNvPr id="6" name="Content Placeholder 5">
            <a:extLst>
              <a:ext uri="{FF2B5EF4-FFF2-40B4-BE49-F238E27FC236}">
                <a16:creationId xmlns="" xmlns:a16="http://schemas.microsoft.com/office/drawing/2014/main" id="{32FC32D2-83F4-2374-2A16-0EE10434F0DD}"/>
              </a:ext>
            </a:extLst>
          </p:cNvPr>
          <p:cNvPicPr>
            <a:picLocks noGrp="1" noChangeAspect="1"/>
          </p:cNvPicPr>
          <p:nvPr>
            <p:ph sz="quarter" idx="14"/>
          </p:nvPr>
        </p:nvPicPr>
        <p:blipFill>
          <a:blip r:embed="rId2"/>
          <a:stretch>
            <a:fillRect/>
          </a:stretch>
        </p:blipFill>
        <p:spPr>
          <a:xfrm>
            <a:off x="1000835" y="1515772"/>
            <a:ext cx="4265845" cy="2962752"/>
          </a:xfrm>
        </p:spPr>
      </p:pic>
      <p:sp>
        <p:nvSpPr>
          <p:cNvPr id="4" name="Content Placeholder 3">
            <a:extLst>
              <a:ext uri="{FF2B5EF4-FFF2-40B4-BE49-F238E27FC236}">
                <a16:creationId xmlns="" xmlns:a16="http://schemas.microsoft.com/office/drawing/2014/main" id="{B80FBD5F-5531-F0B9-4073-790EB226DC88}"/>
              </a:ext>
            </a:extLst>
          </p:cNvPr>
          <p:cNvSpPr>
            <a:spLocks noGrp="1"/>
          </p:cNvSpPr>
          <p:nvPr>
            <p:ph sz="quarter" idx="13"/>
          </p:nvPr>
        </p:nvSpPr>
        <p:spPr>
          <a:xfrm>
            <a:off x="5577840" y="2874215"/>
            <a:ext cx="5943600" cy="2490265"/>
          </a:xfrm>
        </p:spPr>
        <p:txBody>
          <a:bodyPr>
            <a:noAutofit/>
          </a:bodyPr>
          <a:lstStyle/>
          <a:p>
            <a:pPr marL="342900" indent="-342900">
              <a:buFont typeface="Arial" panose="020B0604020202020204" pitchFamily="34" charset="0"/>
              <a:buChar char="•"/>
            </a:pPr>
            <a:r>
              <a:rPr lang="en-US" sz="1600" b="1" dirty="0"/>
              <a:t>Three inputs and outputs </a:t>
            </a:r>
            <a:r>
              <a:rPr lang="en-US" sz="1600" dirty="0"/>
              <a:t>(two hidden states):</a:t>
            </a:r>
          </a:p>
          <a:p>
            <a:pPr marL="1028700" lvl="1" indent="-342900"/>
            <a:r>
              <a:rPr lang="en-US" sz="1600" dirty="0"/>
              <a:t>h : short-term state</a:t>
            </a:r>
          </a:p>
          <a:p>
            <a:pPr marL="1028700" lvl="1" indent="-342900"/>
            <a:r>
              <a:rPr lang="en-US" sz="1600" dirty="0"/>
              <a:t>c : long-term state</a:t>
            </a:r>
          </a:p>
          <a:p>
            <a:pPr marL="342900" indent="-342900">
              <a:buFont typeface="Arial" panose="020B0604020202020204" pitchFamily="34" charset="0"/>
              <a:buChar char="•"/>
            </a:pPr>
            <a:r>
              <a:rPr lang="en-US" sz="1600" b="1" dirty="0"/>
              <a:t>Three "gates":</a:t>
            </a:r>
          </a:p>
          <a:p>
            <a:pPr marL="1028700" lvl="1" indent="-342900"/>
            <a:r>
              <a:rPr lang="en-US" sz="1600" dirty="0"/>
              <a:t>Forget gate: what to remove from </a:t>
            </a:r>
            <a:r>
              <a:rPr lang="en-US" sz="1600" dirty="0" err="1"/>
              <a:t>longterm</a:t>
            </a:r>
            <a:r>
              <a:rPr lang="en-US" sz="1600" dirty="0"/>
              <a:t> memory</a:t>
            </a:r>
          </a:p>
          <a:p>
            <a:pPr marL="1028700" lvl="1" indent="-342900"/>
            <a:r>
              <a:rPr lang="en-US" sz="1600" dirty="0"/>
              <a:t>Input gate: what to save to long-term memory</a:t>
            </a:r>
          </a:p>
          <a:p>
            <a:pPr marL="1028700" lvl="1" indent="-342900"/>
            <a:r>
              <a:rPr lang="en-US" sz="1600" dirty="0"/>
              <a:t>Output gate: what to return at the current time step</a:t>
            </a:r>
          </a:p>
          <a:p>
            <a:pPr marL="342900" indent="-342900">
              <a:buFont typeface="Arial" panose="020B0604020202020204" pitchFamily="34" charset="0"/>
              <a:buChar char="•"/>
            </a:pPr>
            <a:r>
              <a:rPr lang="en-US" sz="1600" b="1" dirty="0"/>
              <a:t>Outputs</a:t>
            </a:r>
            <a:r>
              <a:rPr lang="en-US" sz="1600" dirty="0"/>
              <a:t> h and y are the same</a:t>
            </a:r>
          </a:p>
        </p:txBody>
      </p:sp>
      <p:sp>
        <p:nvSpPr>
          <p:cNvPr id="7" name="TextBox 6">
            <a:extLst>
              <a:ext uri="{FF2B5EF4-FFF2-40B4-BE49-F238E27FC236}">
                <a16:creationId xmlns="" xmlns:a16="http://schemas.microsoft.com/office/drawing/2014/main" id="{E32951D5-73FC-283D-FD22-2BB72BB65B65}"/>
              </a:ext>
            </a:extLst>
          </p:cNvPr>
          <p:cNvSpPr txBox="1"/>
          <p:nvPr/>
        </p:nvSpPr>
        <p:spPr>
          <a:xfrm>
            <a:off x="241413" y="3129129"/>
            <a:ext cx="817880" cy="430887"/>
          </a:xfrm>
          <a:prstGeom prst="rect">
            <a:avLst/>
          </a:prstGeom>
          <a:noFill/>
        </p:spPr>
        <p:txBody>
          <a:bodyPr wrap="square" rtlCol="0">
            <a:spAutoFit/>
          </a:bodyPr>
          <a:lstStyle/>
          <a:p>
            <a:r>
              <a:rPr lang="en-US" sz="1100" dirty="0">
                <a:solidFill>
                  <a:schemeClr val="bg1"/>
                </a:solidFill>
              </a:rPr>
              <a:t>Short term Memory</a:t>
            </a:r>
          </a:p>
        </p:txBody>
      </p:sp>
      <p:sp>
        <p:nvSpPr>
          <p:cNvPr id="8" name="TextBox 7">
            <a:extLst>
              <a:ext uri="{FF2B5EF4-FFF2-40B4-BE49-F238E27FC236}">
                <a16:creationId xmlns="" xmlns:a16="http://schemas.microsoft.com/office/drawing/2014/main" id="{65A53EB8-6902-ED3D-5BF9-ACD41F20A815}"/>
              </a:ext>
            </a:extLst>
          </p:cNvPr>
          <p:cNvSpPr txBox="1"/>
          <p:nvPr/>
        </p:nvSpPr>
        <p:spPr>
          <a:xfrm>
            <a:off x="287059" y="2452508"/>
            <a:ext cx="848434" cy="430887"/>
          </a:xfrm>
          <a:prstGeom prst="rect">
            <a:avLst/>
          </a:prstGeom>
          <a:noFill/>
        </p:spPr>
        <p:txBody>
          <a:bodyPr wrap="square" rtlCol="0">
            <a:spAutoFit/>
          </a:bodyPr>
          <a:lstStyle/>
          <a:p>
            <a:r>
              <a:rPr lang="en-US" sz="1100" dirty="0">
                <a:solidFill>
                  <a:schemeClr val="bg1"/>
                </a:solidFill>
              </a:rPr>
              <a:t>Long term Memory</a:t>
            </a:r>
          </a:p>
        </p:txBody>
      </p:sp>
      <p:sp>
        <p:nvSpPr>
          <p:cNvPr id="3" name="Rectangle 2"/>
          <p:cNvSpPr/>
          <p:nvPr/>
        </p:nvSpPr>
        <p:spPr>
          <a:xfrm>
            <a:off x="5577840" y="1190624"/>
            <a:ext cx="6096000" cy="1477328"/>
          </a:xfrm>
          <a:prstGeom prst="rect">
            <a:avLst/>
          </a:prstGeom>
        </p:spPr>
        <p:txBody>
          <a:bodyPr>
            <a:spAutoFit/>
          </a:bodyPr>
          <a:lstStyle/>
          <a:p>
            <a:r>
              <a:rPr lang="en-US" dirty="0">
                <a:solidFill>
                  <a:schemeClr val="bg1"/>
                </a:solidFill>
              </a:rPr>
              <a:t>The </a:t>
            </a:r>
            <a:r>
              <a:rPr lang="en-US" b="1" dirty="0">
                <a:solidFill>
                  <a:schemeClr val="bg1"/>
                </a:solidFill>
              </a:rPr>
              <a:t>LSTM cell</a:t>
            </a:r>
            <a:r>
              <a:rPr lang="en-US" dirty="0">
                <a:solidFill>
                  <a:schemeClr val="bg1"/>
                </a:solidFill>
              </a:rPr>
              <a:t> introduces mechanisms to control the flow of information via </a:t>
            </a:r>
            <a:r>
              <a:rPr lang="en-US" b="1" dirty="0">
                <a:solidFill>
                  <a:schemeClr val="bg1"/>
                </a:solidFill>
              </a:rPr>
              <a:t>gates</a:t>
            </a:r>
            <a:r>
              <a:rPr lang="en-US" dirty="0">
                <a:solidFill>
                  <a:schemeClr val="bg1"/>
                </a:solidFill>
              </a:rPr>
              <a:t>, which allow it to retain and selectively update information over longer sequences. It maintains two states instead of one, enabling it to capture both </a:t>
            </a:r>
            <a:r>
              <a:rPr lang="en-US" b="1" dirty="0">
                <a:solidFill>
                  <a:schemeClr val="bg1"/>
                </a:solidFill>
              </a:rPr>
              <a:t>short-term</a:t>
            </a:r>
            <a:r>
              <a:rPr lang="en-US" dirty="0">
                <a:solidFill>
                  <a:schemeClr val="bg1"/>
                </a:solidFill>
              </a:rPr>
              <a:t> and </a:t>
            </a:r>
            <a:r>
              <a:rPr lang="en-US" b="1" dirty="0">
                <a:solidFill>
                  <a:schemeClr val="bg1"/>
                </a:solidFill>
              </a:rPr>
              <a:t>long-term dependencies</a:t>
            </a:r>
            <a:r>
              <a:rPr lang="en-US" dirty="0">
                <a:solidFill>
                  <a:schemeClr val="bg1"/>
                </a:solidFill>
              </a:rPr>
              <a:t>.</a:t>
            </a:r>
          </a:p>
        </p:txBody>
      </p:sp>
    </p:spTree>
    <p:extLst>
      <p:ext uri="{BB962C8B-B14F-4D97-AF65-F5344CB8AC3E}">
        <p14:creationId xmlns:p14="http://schemas.microsoft.com/office/powerpoint/2010/main" val="4142367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6418C153-5B5E-BD46-FDA6-D52BEB4A40DD}"/>
              </a:ext>
            </a:extLst>
          </p:cNvPr>
          <p:cNvPicPr>
            <a:picLocks noChangeAspect="1"/>
          </p:cNvPicPr>
          <p:nvPr/>
        </p:nvPicPr>
        <p:blipFill>
          <a:blip r:embed="rId3"/>
          <a:stretch>
            <a:fillRect/>
          </a:stretch>
        </p:blipFill>
        <p:spPr>
          <a:xfrm>
            <a:off x="4767618" y="136478"/>
            <a:ext cx="6273681" cy="4669936"/>
          </a:xfrm>
          <a:prstGeom prst="rect">
            <a:avLst/>
          </a:prstGeom>
        </p:spPr>
      </p:pic>
      <p:pic>
        <p:nvPicPr>
          <p:cNvPr id="12" name="Picture 11">
            <a:extLst>
              <a:ext uri="{FF2B5EF4-FFF2-40B4-BE49-F238E27FC236}">
                <a16:creationId xmlns="" xmlns:a16="http://schemas.microsoft.com/office/drawing/2014/main" id="{919B0A4D-F956-82EB-9CD1-865094EB13C5}"/>
              </a:ext>
            </a:extLst>
          </p:cNvPr>
          <p:cNvPicPr>
            <a:picLocks noChangeAspect="1"/>
          </p:cNvPicPr>
          <p:nvPr/>
        </p:nvPicPr>
        <p:blipFill>
          <a:blip r:embed="rId4"/>
          <a:stretch>
            <a:fillRect/>
          </a:stretch>
        </p:blipFill>
        <p:spPr>
          <a:xfrm>
            <a:off x="433844" y="964098"/>
            <a:ext cx="1433714" cy="1908650"/>
          </a:xfrm>
          <a:prstGeom prst="rect">
            <a:avLst/>
          </a:prstGeom>
        </p:spPr>
      </p:pic>
      <p:cxnSp>
        <p:nvCxnSpPr>
          <p:cNvPr id="14" name="Straight Arrow Connector 13">
            <a:extLst>
              <a:ext uri="{FF2B5EF4-FFF2-40B4-BE49-F238E27FC236}">
                <a16:creationId xmlns="" xmlns:a16="http://schemas.microsoft.com/office/drawing/2014/main" id="{4531AF73-53B7-3AFD-BB79-28A1F6FC8A31}"/>
              </a:ext>
            </a:extLst>
          </p:cNvPr>
          <p:cNvCxnSpPr>
            <a:cxnSpLocks/>
          </p:cNvCxnSpPr>
          <p:nvPr/>
        </p:nvCxnSpPr>
        <p:spPr>
          <a:xfrm flipH="1">
            <a:off x="1867558" y="1655928"/>
            <a:ext cx="4310329" cy="500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 xmlns:a16="http://schemas.microsoft.com/office/drawing/2014/main" id="{87073F82-7E6B-C5B0-E04F-39A6069A2F6B}"/>
              </a:ext>
            </a:extLst>
          </p:cNvPr>
          <p:cNvSpPr txBox="1"/>
          <p:nvPr/>
        </p:nvSpPr>
        <p:spPr>
          <a:xfrm>
            <a:off x="8635184" y="5854075"/>
            <a:ext cx="3148328" cy="923330"/>
          </a:xfrm>
          <a:prstGeom prst="rect">
            <a:avLst/>
          </a:prstGeom>
          <a:noFill/>
        </p:spPr>
        <p:txBody>
          <a:bodyPr wrap="square" rtlCol="0">
            <a:spAutoFit/>
          </a:bodyPr>
          <a:lstStyle/>
          <a:p>
            <a:r>
              <a:rPr lang="en-US" dirty="0">
                <a:solidFill>
                  <a:schemeClr val="bg1"/>
                </a:solidFill>
              </a:rPr>
              <a:t>Sigmoid so values are between 0 and 1, values close to 0 are forgotten </a:t>
            </a:r>
          </a:p>
        </p:txBody>
      </p:sp>
      <p:pic>
        <p:nvPicPr>
          <p:cNvPr id="19" name="Picture 18">
            <a:extLst>
              <a:ext uri="{FF2B5EF4-FFF2-40B4-BE49-F238E27FC236}">
                <a16:creationId xmlns="" xmlns:a16="http://schemas.microsoft.com/office/drawing/2014/main" id="{89E60D58-89BF-C9FE-AC2F-1594C261E34B}"/>
              </a:ext>
            </a:extLst>
          </p:cNvPr>
          <p:cNvPicPr>
            <a:picLocks noChangeAspect="1"/>
          </p:cNvPicPr>
          <p:nvPr/>
        </p:nvPicPr>
        <p:blipFill>
          <a:blip r:embed="rId5"/>
          <a:stretch>
            <a:fillRect/>
          </a:stretch>
        </p:blipFill>
        <p:spPr>
          <a:xfrm>
            <a:off x="433844" y="3252841"/>
            <a:ext cx="1651085" cy="2352850"/>
          </a:xfrm>
          <a:prstGeom prst="rect">
            <a:avLst/>
          </a:prstGeom>
        </p:spPr>
      </p:pic>
      <p:pic>
        <p:nvPicPr>
          <p:cNvPr id="22" name="Picture 21">
            <a:extLst>
              <a:ext uri="{FF2B5EF4-FFF2-40B4-BE49-F238E27FC236}">
                <a16:creationId xmlns="" xmlns:a16="http://schemas.microsoft.com/office/drawing/2014/main" id="{7D71D4C6-C9A1-634A-064F-A625BC824EA2}"/>
              </a:ext>
            </a:extLst>
          </p:cNvPr>
          <p:cNvPicPr>
            <a:picLocks noChangeAspect="1"/>
          </p:cNvPicPr>
          <p:nvPr/>
        </p:nvPicPr>
        <p:blipFill>
          <a:blip r:embed="rId6"/>
          <a:stretch>
            <a:fillRect/>
          </a:stretch>
        </p:blipFill>
        <p:spPr>
          <a:xfrm>
            <a:off x="4803285" y="1492221"/>
            <a:ext cx="627657" cy="570162"/>
          </a:xfrm>
          <a:prstGeom prst="rect">
            <a:avLst/>
          </a:prstGeom>
        </p:spPr>
      </p:pic>
      <p:pic>
        <p:nvPicPr>
          <p:cNvPr id="24" name="Picture 23">
            <a:extLst>
              <a:ext uri="{FF2B5EF4-FFF2-40B4-BE49-F238E27FC236}">
                <a16:creationId xmlns="" xmlns:a16="http://schemas.microsoft.com/office/drawing/2014/main" id="{91203BA0-92CB-32AE-AC3B-BDC57C175197}"/>
              </a:ext>
            </a:extLst>
          </p:cNvPr>
          <p:cNvPicPr>
            <a:picLocks noChangeAspect="1"/>
          </p:cNvPicPr>
          <p:nvPr/>
        </p:nvPicPr>
        <p:blipFill>
          <a:blip r:embed="rId7"/>
          <a:stretch>
            <a:fillRect/>
          </a:stretch>
        </p:blipFill>
        <p:spPr>
          <a:xfrm>
            <a:off x="2641269" y="1760608"/>
            <a:ext cx="1815316" cy="2144808"/>
          </a:xfrm>
          <a:prstGeom prst="rect">
            <a:avLst/>
          </a:prstGeom>
        </p:spPr>
      </p:pic>
      <p:pic>
        <p:nvPicPr>
          <p:cNvPr id="26" name="Picture 25">
            <a:extLst>
              <a:ext uri="{FF2B5EF4-FFF2-40B4-BE49-F238E27FC236}">
                <a16:creationId xmlns="" xmlns:a16="http://schemas.microsoft.com/office/drawing/2014/main" id="{FA207009-9BE5-8F3E-1AA7-5CE4EB38CF39}"/>
              </a:ext>
            </a:extLst>
          </p:cNvPr>
          <p:cNvPicPr>
            <a:picLocks noChangeAspect="1"/>
          </p:cNvPicPr>
          <p:nvPr/>
        </p:nvPicPr>
        <p:blipFill>
          <a:blip r:embed="rId8"/>
          <a:stretch>
            <a:fillRect/>
          </a:stretch>
        </p:blipFill>
        <p:spPr>
          <a:xfrm>
            <a:off x="2244328" y="5683562"/>
            <a:ext cx="4424514" cy="717829"/>
          </a:xfrm>
          <a:prstGeom prst="rect">
            <a:avLst/>
          </a:prstGeom>
        </p:spPr>
      </p:pic>
      <p:sp>
        <p:nvSpPr>
          <p:cNvPr id="27" name="Arrow: Up 26">
            <a:extLst>
              <a:ext uri="{FF2B5EF4-FFF2-40B4-BE49-F238E27FC236}">
                <a16:creationId xmlns="" xmlns:a16="http://schemas.microsoft.com/office/drawing/2014/main" id="{AF0C1154-9DB3-BF3A-E47B-384B210F8573}"/>
              </a:ext>
            </a:extLst>
          </p:cNvPr>
          <p:cNvSpPr/>
          <p:nvPr/>
        </p:nvSpPr>
        <p:spPr>
          <a:xfrm>
            <a:off x="4956411" y="5396116"/>
            <a:ext cx="204717" cy="482221"/>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a:extLst>
              <a:ext uri="{FF2B5EF4-FFF2-40B4-BE49-F238E27FC236}">
                <a16:creationId xmlns="" xmlns:a16="http://schemas.microsoft.com/office/drawing/2014/main" id="{482E6AFC-20F4-A79D-7109-7335B0BE8560}"/>
              </a:ext>
            </a:extLst>
          </p:cNvPr>
          <p:cNvSpPr txBox="1"/>
          <p:nvPr/>
        </p:nvSpPr>
        <p:spPr>
          <a:xfrm>
            <a:off x="3466531" y="5060322"/>
            <a:ext cx="3389194" cy="369332"/>
          </a:xfrm>
          <a:prstGeom prst="rect">
            <a:avLst/>
          </a:prstGeom>
          <a:noFill/>
        </p:spPr>
        <p:txBody>
          <a:bodyPr wrap="square" rtlCol="0">
            <a:spAutoFit/>
          </a:bodyPr>
          <a:lstStyle/>
          <a:p>
            <a:r>
              <a:rPr lang="en-US" dirty="0">
                <a:solidFill>
                  <a:schemeClr val="bg1"/>
                </a:solidFill>
              </a:rPr>
              <a:t>Update cell state to new state</a:t>
            </a:r>
          </a:p>
        </p:txBody>
      </p:sp>
      <p:sp>
        <p:nvSpPr>
          <p:cNvPr id="30" name="TextBox 29">
            <a:extLst>
              <a:ext uri="{FF2B5EF4-FFF2-40B4-BE49-F238E27FC236}">
                <a16:creationId xmlns="" xmlns:a16="http://schemas.microsoft.com/office/drawing/2014/main" id="{6B6E6E5E-93BD-ABF1-BFEC-B7B1FCB11235}"/>
              </a:ext>
            </a:extLst>
          </p:cNvPr>
          <p:cNvSpPr txBox="1"/>
          <p:nvPr/>
        </p:nvSpPr>
        <p:spPr>
          <a:xfrm>
            <a:off x="8635184" y="4764463"/>
            <a:ext cx="2871977" cy="276999"/>
          </a:xfrm>
          <a:prstGeom prst="rect">
            <a:avLst/>
          </a:prstGeom>
          <a:noFill/>
        </p:spPr>
        <p:txBody>
          <a:bodyPr wrap="square" rtlCol="0">
            <a:spAutoFit/>
          </a:bodyPr>
          <a:lstStyle/>
          <a:p>
            <a:r>
              <a:rPr lang="en-US" sz="1200" b="1" dirty="0">
                <a:solidFill>
                  <a:schemeClr val="bg1"/>
                </a:solidFill>
              </a:rPr>
              <a:t>Decide what next hidden state should be</a:t>
            </a:r>
          </a:p>
        </p:txBody>
      </p:sp>
    </p:spTree>
    <p:extLst>
      <p:ext uri="{BB962C8B-B14F-4D97-AF65-F5344CB8AC3E}">
        <p14:creationId xmlns:p14="http://schemas.microsoft.com/office/powerpoint/2010/main" val="89221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0BACB7-9A96-0CAD-5832-3DEBF14F5012}"/>
              </a:ext>
            </a:extLst>
          </p:cNvPr>
          <p:cNvSpPr>
            <a:spLocks noGrp="1"/>
          </p:cNvSpPr>
          <p:nvPr>
            <p:ph type="title"/>
          </p:nvPr>
        </p:nvSpPr>
        <p:spPr>
          <a:xfrm>
            <a:off x="3254004" y="860078"/>
            <a:ext cx="4350907" cy="619451"/>
          </a:xfrm>
        </p:spPr>
        <p:txBody>
          <a:bodyPr/>
          <a:lstStyle/>
          <a:p>
            <a:r>
              <a:rPr lang="en-US" dirty="0"/>
              <a:t>LSTM in </a:t>
            </a:r>
            <a:r>
              <a:rPr lang="en-US" dirty="0" err="1"/>
              <a:t>Pytorch</a:t>
            </a:r>
            <a:endParaRPr lang="en-US" dirty="0"/>
          </a:p>
        </p:txBody>
      </p:sp>
      <p:pic>
        <p:nvPicPr>
          <p:cNvPr id="6" name="Content Placeholder 5">
            <a:extLst>
              <a:ext uri="{FF2B5EF4-FFF2-40B4-BE49-F238E27FC236}">
                <a16:creationId xmlns="" xmlns:a16="http://schemas.microsoft.com/office/drawing/2014/main" id="{6A3B668F-70A6-F0A4-1C96-32E96B7FF665}"/>
              </a:ext>
            </a:extLst>
          </p:cNvPr>
          <p:cNvPicPr>
            <a:picLocks noGrp="1" noChangeAspect="1"/>
          </p:cNvPicPr>
          <p:nvPr>
            <p:ph sz="quarter" idx="14"/>
          </p:nvPr>
        </p:nvPicPr>
        <p:blipFill>
          <a:blip r:embed="rId2"/>
          <a:stretch>
            <a:fillRect/>
          </a:stretch>
        </p:blipFill>
        <p:spPr>
          <a:xfrm>
            <a:off x="7161290" y="1566250"/>
            <a:ext cx="4037847" cy="3727243"/>
          </a:xfrm>
        </p:spPr>
      </p:pic>
      <p:sp>
        <p:nvSpPr>
          <p:cNvPr id="4" name="Content Placeholder 3">
            <a:extLst>
              <a:ext uri="{FF2B5EF4-FFF2-40B4-BE49-F238E27FC236}">
                <a16:creationId xmlns="" xmlns:a16="http://schemas.microsoft.com/office/drawing/2014/main" id="{F7559857-A8EB-7872-DCBD-7AB16B22FA03}"/>
              </a:ext>
            </a:extLst>
          </p:cNvPr>
          <p:cNvSpPr>
            <a:spLocks noGrp="1"/>
          </p:cNvSpPr>
          <p:nvPr>
            <p:ph sz="quarter" idx="13"/>
          </p:nvPr>
        </p:nvSpPr>
        <p:spPr>
          <a:xfrm>
            <a:off x="1784660" y="2046083"/>
            <a:ext cx="4797209" cy="3206938"/>
          </a:xfrm>
        </p:spPr>
        <p:txBody>
          <a:bodyPr>
            <a:normAutofit fontScale="85000" lnSpcReduction="10000"/>
          </a:bodyPr>
          <a:lstStyle/>
          <a:p>
            <a:pPr marL="342900" indent="-342900" algn="l">
              <a:buFont typeface="+mj-lt"/>
              <a:buAutoNum type="arabicPeriod"/>
            </a:pPr>
            <a:r>
              <a:rPr lang="en-US" sz="2800" i="0" u="none" strike="noStrike" baseline="0" dirty="0">
                <a:solidFill>
                  <a:srgbClr val="05192D"/>
                </a:solidFill>
                <a:latin typeface="JetBrainsMono-Regular"/>
              </a:rPr>
              <a:t>__</a:t>
            </a:r>
            <a:r>
              <a:rPr lang="en-US" sz="2800" i="0" u="none" strike="noStrike" baseline="0" dirty="0" err="1">
                <a:solidFill>
                  <a:srgbClr val="05192D"/>
                </a:solidFill>
                <a:latin typeface="JetBrainsMono-Regular"/>
              </a:rPr>
              <a:t>init</a:t>
            </a:r>
            <a:r>
              <a:rPr lang="en-US" sz="2800" i="0" u="none" strike="noStrike" baseline="0" dirty="0">
                <a:solidFill>
                  <a:srgbClr val="05192D"/>
                </a:solidFill>
                <a:latin typeface="JetBrainsMono-Regular"/>
              </a:rPr>
              <a:t>__() </a:t>
            </a:r>
            <a:r>
              <a:rPr lang="en-US" sz="2800" i="0" u="none" strike="noStrike" baseline="0" dirty="0">
                <a:solidFill>
                  <a:srgbClr val="05192D"/>
                </a:solidFill>
                <a:latin typeface="StudioFeixenSans-Regular"/>
              </a:rPr>
              <a:t>:</a:t>
            </a:r>
          </a:p>
          <a:p>
            <a:pPr marL="1028700" lvl="1" indent="-342900">
              <a:buFont typeface="+mj-lt"/>
              <a:buAutoNum type="arabicPeriod"/>
            </a:pPr>
            <a:r>
              <a:rPr lang="en-US" sz="2800" i="0" u="none" strike="noStrike" baseline="0" dirty="0">
                <a:solidFill>
                  <a:srgbClr val="05192D"/>
                </a:solidFill>
                <a:latin typeface="StudioFeixenSans-Regular"/>
              </a:rPr>
              <a:t>Replace </a:t>
            </a:r>
            <a:r>
              <a:rPr lang="en-US" sz="2800" i="0" u="none" strike="noStrike" baseline="0" dirty="0" err="1">
                <a:solidFill>
                  <a:srgbClr val="05192D"/>
                </a:solidFill>
                <a:latin typeface="JetBrainsMono-Regular"/>
              </a:rPr>
              <a:t>nn.RNN</a:t>
            </a:r>
            <a:r>
              <a:rPr lang="en-US" sz="2800" i="0" u="none" strike="noStrike" baseline="0" dirty="0">
                <a:solidFill>
                  <a:srgbClr val="05192D"/>
                </a:solidFill>
                <a:latin typeface="JetBrainsMono-Regular"/>
              </a:rPr>
              <a:t> </a:t>
            </a:r>
            <a:r>
              <a:rPr lang="en-US" sz="2800" i="0" u="none" strike="noStrike" baseline="0" dirty="0">
                <a:solidFill>
                  <a:srgbClr val="05192D"/>
                </a:solidFill>
                <a:latin typeface="StudioFeixenSans-Regular"/>
              </a:rPr>
              <a:t>with </a:t>
            </a:r>
            <a:r>
              <a:rPr lang="en-US" sz="2800" i="0" u="none" strike="noStrike" baseline="0" dirty="0" err="1">
                <a:solidFill>
                  <a:srgbClr val="05192D"/>
                </a:solidFill>
                <a:latin typeface="JetBrainsMono-Regular"/>
              </a:rPr>
              <a:t>nn.LSTM</a:t>
            </a:r>
            <a:endParaRPr lang="en-US" sz="2800" i="0" u="none" strike="noStrike" baseline="0" dirty="0">
              <a:solidFill>
                <a:srgbClr val="05192D"/>
              </a:solidFill>
              <a:latin typeface="JetBrainsMono-Regular"/>
            </a:endParaRPr>
          </a:p>
          <a:p>
            <a:pPr marL="342900" indent="-342900" algn="l">
              <a:buFont typeface="+mj-lt"/>
              <a:buAutoNum type="arabicPeriod"/>
            </a:pPr>
            <a:r>
              <a:rPr lang="en-US" sz="2800" i="0" u="none" strike="noStrike" baseline="0" dirty="0">
                <a:solidFill>
                  <a:srgbClr val="05192D"/>
                </a:solidFill>
                <a:latin typeface="JetBrainsMono-Regular"/>
              </a:rPr>
              <a:t>forward() </a:t>
            </a:r>
            <a:r>
              <a:rPr lang="en-US" sz="2800" i="0" u="none" strike="noStrike" baseline="0" dirty="0">
                <a:solidFill>
                  <a:srgbClr val="05192D"/>
                </a:solidFill>
                <a:latin typeface="StudioFeixenSans-Regular"/>
              </a:rPr>
              <a:t>:</a:t>
            </a:r>
          </a:p>
          <a:p>
            <a:pPr marL="1028700" lvl="1" indent="-342900">
              <a:buFont typeface="+mj-lt"/>
              <a:buAutoNum type="arabicPeriod"/>
            </a:pPr>
            <a:r>
              <a:rPr lang="en-US" sz="2800" i="0" u="none" strike="noStrike" baseline="0" dirty="0">
                <a:solidFill>
                  <a:srgbClr val="05192D"/>
                </a:solidFill>
                <a:latin typeface="StudioFeixenSans-Regular"/>
              </a:rPr>
              <a:t>Add another hidden state </a:t>
            </a:r>
            <a:r>
              <a:rPr lang="en-US" sz="2800" i="0" u="none" strike="noStrike" baseline="0" dirty="0">
                <a:solidFill>
                  <a:srgbClr val="05192D"/>
                </a:solidFill>
                <a:latin typeface="JetBrainsMono-Regular"/>
              </a:rPr>
              <a:t>c</a:t>
            </a:r>
          </a:p>
          <a:p>
            <a:pPr marL="1028700" lvl="1" indent="-342900">
              <a:buFont typeface="+mj-lt"/>
              <a:buAutoNum type="arabicPeriod"/>
            </a:pPr>
            <a:r>
              <a:rPr lang="en-US" sz="2800" i="0" u="none" strike="noStrike" baseline="0" dirty="0">
                <a:solidFill>
                  <a:srgbClr val="05192D"/>
                </a:solidFill>
                <a:latin typeface="StudioFeixenSans-Regular"/>
              </a:rPr>
              <a:t>Initialize </a:t>
            </a:r>
            <a:r>
              <a:rPr lang="en-US" sz="2800" i="0" u="none" strike="noStrike" baseline="0" dirty="0">
                <a:solidFill>
                  <a:srgbClr val="05192D"/>
                </a:solidFill>
                <a:latin typeface="JetBrainsMono-Regular"/>
              </a:rPr>
              <a:t>c </a:t>
            </a:r>
            <a:r>
              <a:rPr lang="en-US" sz="2800" i="0" u="none" strike="noStrike" baseline="0" dirty="0">
                <a:solidFill>
                  <a:srgbClr val="05192D"/>
                </a:solidFill>
                <a:latin typeface="StudioFeixenSans-Regular"/>
              </a:rPr>
              <a:t>and </a:t>
            </a:r>
            <a:r>
              <a:rPr lang="en-US" sz="2800" i="0" u="none" strike="noStrike" baseline="0" dirty="0">
                <a:solidFill>
                  <a:srgbClr val="05192D"/>
                </a:solidFill>
                <a:latin typeface="JetBrainsMono-Regular"/>
              </a:rPr>
              <a:t>h </a:t>
            </a:r>
            <a:r>
              <a:rPr lang="en-US" sz="2800" i="0" u="none" strike="noStrike" baseline="0" dirty="0">
                <a:solidFill>
                  <a:srgbClr val="05192D"/>
                </a:solidFill>
                <a:latin typeface="StudioFeixenSans-Regular"/>
              </a:rPr>
              <a:t>with zeros</a:t>
            </a:r>
          </a:p>
          <a:p>
            <a:pPr marL="1028700" lvl="1" indent="-342900">
              <a:buFont typeface="+mj-lt"/>
              <a:buAutoNum type="arabicPeriod"/>
            </a:pPr>
            <a:r>
              <a:rPr lang="en-US" sz="2800" i="0" u="none" strike="noStrike" baseline="0" dirty="0">
                <a:solidFill>
                  <a:srgbClr val="05192D"/>
                </a:solidFill>
                <a:latin typeface="StudioFeixenSans-Regular"/>
              </a:rPr>
              <a:t>Pass both hidden states to </a:t>
            </a:r>
            <a:r>
              <a:rPr lang="en-US" sz="2800" i="0" u="none" strike="noStrike" baseline="0" dirty="0" err="1">
                <a:solidFill>
                  <a:srgbClr val="05192D"/>
                </a:solidFill>
                <a:latin typeface="JetBrainsMono-Regular"/>
              </a:rPr>
              <a:t>lstm</a:t>
            </a:r>
            <a:r>
              <a:rPr lang="en-US" sz="2800" i="0" u="none" strike="noStrike" baseline="0" dirty="0">
                <a:solidFill>
                  <a:srgbClr val="05192D"/>
                </a:solidFill>
                <a:latin typeface="JetBrainsMono-Regular"/>
              </a:rPr>
              <a:t> </a:t>
            </a:r>
            <a:r>
              <a:rPr lang="en-US" sz="2800" i="0" u="none" strike="noStrike" baseline="0" dirty="0">
                <a:solidFill>
                  <a:srgbClr val="05192D"/>
                </a:solidFill>
                <a:latin typeface="StudioFeixenSans-Regular"/>
              </a:rPr>
              <a:t>layer</a:t>
            </a:r>
            <a:endParaRPr lang="en-US" sz="2800" dirty="0"/>
          </a:p>
        </p:txBody>
      </p:sp>
    </p:spTree>
    <p:extLst>
      <p:ext uri="{BB962C8B-B14F-4D97-AF65-F5344CB8AC3E}">
        <p14:creationId xmlns:p14="http://schemas.microsoft.com/office/powerpoint/2010/main" val="2111223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942485-3110-899E-9716-A008880985BF}"/>
              </a:ext>
            </a:extLst>
          </p:cNvPr>
          <p:cNvSpPr>
            <a:spLocks noGrp="1"/>
          </p:cNvSpPr>
          <p:nvPr>
            <p:ph type="title"/>
          </p:nvPr>
        </p:nvSpPr>
        <p:spPr>
          <a:xfrm>
            <a:off x="5028483" y="380246"/>
            <a:ext cx="2540215" cy="673772"/>
          </a:xfrm>
        </p:spPr>
        <p:txBody>
          <a:bodyPr/>
          <a:lstStyle/>
          <a:p>
            <a:r>
              <a:rPr lang="en-US" dirty="0"/>
              <a:t>GRU cell</a:t>
            </a:r>
          </a:p>
        </p:txBody>
      </p:sp>
      <p:pic>
        <p:nvPicPr>
          <p:cNvPr id="6" name="Content Placeholder 5">
            <a:extLst>
              <a:ext uri="{FF2B5EF4-FFF2-40B4-BE49-F238E27FC236}">
                <a16:creationId xmlns="" xmlns:a16="http://schemas.microsoft.com/office/drawing/2014/main" id="{EBEC59D0-84CD-E90B-14DD-11C3721AB3E0}"/>
              </a:ext>
            </a:extLst>
          </p:cNvPr>
          <p:cNvPicPr>
            <a:picLocks noGrp="1" noChangeAspect="1"/>
          </p:cNvPicPr>
          <p:nvPr>
            <p:ph sz="quarter" idx="14"/>
          </p:nvPr>
        </p:nvPicPr>
        <p:blipFill>
          <a:blip r:embed="rId2"/>
          <a:stretch>
            <a:fillRect/>
          </a:stretch>
        </p:blipFill>
        <p:spPr>
          <a:xfrm>
            <a:off x="639764" y="789387"/>
            <a:ext cx="3304842" cy="2376893"/>
          </a:xfrm>
        </p:spPr>
      </p:pic>
      <p:sp>
        <p:nvSpPr>
          <p:cNvPr id="4" name="Content Placeholder 3">
            <a:extLst>
              <a:ext uri="{FF2B5EF4-FFF2-40B4-BE49-F238E27FC236}">
                <a16:creationId xmlns="" xmlns:a16="http://schemas.microsoft.com/office/drawing/2014/main" id="{41C15955-6083-7B05-92DF-019D44371911}"/>
              </a:ext>
            </a:extLst>
          </p:cNvPr>
          <p:cNvSpPr>
            <a:spLocks noGrp="1"/>
          </p:cNvSpPr>
          <p:nvPr>
            <p:ph sz="quarter" idx="13"/>
          </p:nvPr>
        </p:nvSpPr>
        <p:spPr>
          <a:xfrm>
            <a:off x="4374199" y="1293858"/>
            <a:ext cx="3623390" cy="1006759"/>
          </a:xfrm>
        </p:spPr>
        <p:txBody>
          <a:bodyPr>
            <a:normAutofit fontScale="47500" lnSpcReduction="20000"/>
          </a:bodyPr>
          <a:lstStyle/>
          <a:p>
            <a:pPr algn="l"/>
            <a:r>
              <a:rPr lang="en-US" sz="2800" b="0" i="0" u="none" strike="noStrike" baseline="0" dirty="0">
                <a:solidFill>
                  <a:srgbClr val="05192D"/>
                </a:solidFill>
                <a:latin typeface="StudioFeixenSans-Regular"/>
              </a:rPr>
              <a:t>Simplified version of LSTM cell</a:t>
            </a:r>
          </a:p>
          <a:p>
            <a:pPr algn="l"/>
            <a:r>
              <a:rPr lang="en-US" sz="2800" b="0" i="0" u="none" strike="noStrike" baseline="0" dirty="0">
                <a:solidFill>
                  <a:srgbClr val="05192D"/>
                </a:solidFill>
                <a:latin typeface="StudioFeixenSans-Regular"/>
              </a:rPr>
              <a:t>Just one hidden state</a:t>
            </a:r>
          </a:p>
          <a:p>
            <a:pPr algn="l"/>
            <a:r>
              <a:rPr lang="en-US" sz="2800" b="0" i="0" u="none" strike="noStrike" baseline="0" dirty="0">
                <a:solidFill>
                  <a:srgbClr val="05192D"/>
                </a:solidFill>
                <a:latin typeface="StudioFeixenSans-Regular"/>
              </a:rPr>
              <a:t>No output gate</a:t>
            </a:r>
            <a:endParaRPr lang="en-US" sz="2800" dirty="0"/>
          </a:p>
        </p:txBody>
      </p:sp>
      <p:pic>
        <p:nvPicPr>
          <p:cNvPr id="8" name="Picture 7">
            <a:extLst>
              <a:ext uri="{FF2B5EF4-FFF2-40B4-BE49-F238E27FC236}">
                <a16:creationId xmlns="" xmlns:a16="http://schemas.microsoft.com/office/drawing/2014/main" id="{5C69EBF0-30B2-0A08-A93C-B6507D14A3AB}"/>
              </a:ext>
            </a:extLst>
          </p:cNvPr>
          <p:cNvPicPr>
            <a:picLocks noChangeAspect="1"/>
          </p:cNvPicPr>
          <p:nvPr/>
        </p:nvPicPr>
        <p:blipFill>
          <a:blip r:embed="rId3"/>
          <a:stretch>
            <a:fillRect/>
          </a:stretch>
        </p:blipFill>
        <p:spPr>
          <a:xfrm>
            <a:off x="9028431" y="784409"/>
            <a:ext cx="2095768" cy="1740427"/>
          </a:xfrm>
          <a:prstGeom prst="rect">
            <a:avLst/>
          </a:prstGeom>
        </p:spPr>
      </p:pic>
      <p:sp>
        <p:nvSpPr>
          <p:cNvPr id="3" name="Rectangle 2"/>
          <p:cNvSpPr/>
          <p:nvPr/>
        </p:nvSpPr>
        <p:spPr>
          <a:xfrm>
            <a:off x="3320955" y="2300617"/>
            <a:ext cx="6096000" cy="646331"/>
          </a:xfrm>
          <a:prstGeom prst="rect">
            <a:avLst/>
          </a:prstGeom>
        </p:spPr>
        <p:txBody>
          <a:bodyPr>
            <a:spAutoFit/>
          </a:bodyPr>
          <a:lstStyle/>
          <a:p>
            <a:r>
              <a:rPr lang="en-US" dirty="0" smtClean="0">
                <a:solidFill>
                  <a:schemeClr val="bg1"/>
                </a:solidFill>
              </a:rPr>
              <a:t>he </a:t>
            </a:r>
            <a:r>
              <a:rPr lang="en-US" b="1" dirty="0" smtClean="0">
                <a:solidFill>
                  <a:schemeClr val="bg1"/>
                </a:solidFill>
              </a:rPr>
              <a:t>GRU (Gated Recurrent Unit)</a:t>
            </a:r>
            <a:r>
              <a:rPr lang="en-US" dirty="0" smtClean="0">
                <a:solidFill>
                  <a:schemeClr val="bg1"/>
                </a:solidFill>
              </a:rPr>
              <a:t> cell is a variation of the LSTM, designed to achieve similar benefits with a simpler structure.</a:t>
            </a:r>
            <a:endParaRPr lang="en-US" dirty="0">
              <a:solidFill>
                <a:schemeClr val="bg1"/>
              </a:solidFill>
            </a:endParaRPr>
          </a:p>
        </p:txBody>
      </p:sp>
      <p:sp>
        <p:nvSpPr>
          <p:cNvPr id="5" name="Rectangle 4"/>
          <p:cNvSpPr/>
          <p:nvPr/>
        </p:nvSpPr>
        <p:spPr>
          <a:xfrm>
            <a:off x="1351128" y="3207391"/>
            <a:ext cx="10495129" cy="2585323"/>
          </a:xfrm>
          <a:prstGeom prst="rect">
            <a:avLst/>
          </a:prstGeom>
        </p:spPr>
        <p:txBody>
          <a:bodyPr wrap="square">
            <a:spAutoFit/>
          </a:bodyPr>
          <a:lstStyle/>
          <a:p>
            <a:r>
              <a:rPr lang="en-US" b="1" dirty="0">
                <a:solidFill>
                  <a:schemeClr val="bg1"/>
                </a:solidFill>
              </a:rPr>
              <a:t>Key Features of GRU:</a:t>
            </a:r>
          </a:p>
          <a:p>
            <a:r>
              <a:rPr lang="en-US" b="1" dirty="0">
                <a:solidFill>
                  <a:schemeClr val="bg1"/>
                </a:solidFill>
              </a:rPr>
              <a:t>No Separate Long-Term State</a:t>
            </a:r>
            <a:r>
              <a:rPr lang="en-US" dirty="0">
                <a:solidFill>
                  <a:schemeClr val="bg1"/>
                </a:solidFill>
              </a:rPr>
              <a:t>:</a:t>
            </a:r>
          </a:p>
          <a:p>
            <a:pPr lvl="1"/>
            <a:r>
              <a:rPr lang="en-US" dirty="0">
                <a:solidFill>
                  <a:schemeClr val="bg1"/>
                </a:solidFill>
              </a:rPr>
              <a:t>The GRU combines the roles of short-term (</a:t>
            </a:r>
            <a:r>
              <a:rPr lang="en-US" dirty="0" err="1">
                <a:solidFill>
                  <a:schemeClr val="bg1"/>
                </a:solidFill>
              </a:rPr>
              <a:t>hth_tht</a:t>
            </a:r>
            <a:r>
              <a:rPr lang="en-US" dirty="0">
                <a:solidFill>
                  <a:schemeClr val="bg1"/>
                </a:solidFill>
              </a:rPr>
              <a:t>​) and long-term states into a single hidden state.</a:t>
            </a:r>
          </a:p>
          <a:p>
            <a:r>
              <a:rPr lang="en-US" b="1" dirty="0">
                <a:solidFill>
                  <a:schemeClr val="bg1"/>
                </a:solidFill>
              </a:rPr>
              <a:t>Two Gates</a:t>
            </a:r>
            <a:r>
              <a:rPr lang="en-US" dirty="0">
                <a:solidFill>
                  <a:schemeClr val="bg1"/>
                </a:solidFill>
              </a:rPr>
              <a:t>:</a:t>
            </a:r>
          </a:p>
          <a:p>
            <a:pPr lvl="1"/>
            <a:r>
              <a:rPr lang="en-US" b="1" dirty="0">
                <a:solidFill>
                  <a:schemeClr val="bg1"/>
                </a:solidFill>
              </a:rPr>
              <a:t>Update Gate</a:t>
            </a:r>
            <a:r>
              <a:rPr lang="en-US" dirty="0">
                <a:solidFill>
                  <a:schemeClr val="bg1"/>
                </a:solidFill>
              </a:rPr>
              <a:t>:</a:t>
            </a:r>
          </a:p>
          <a:p>
            <a:pPr lvl="2"/>
            <a:r>
              <a:rPr lang="en-US" dirty="0">
                <a:solidFill>
                  <a:schemeClr val="bg1"/>
                </a:solidFill>
              </a:rPr>
              <a:t>Combines the forget and input gates of LSTM, deciding what information to keep or discard.</a:t>
            </a:r>
          </a:p>
          <a:p>
            <a:pPr lvl="1"/>
            <a:r>
              <a:rPr lang="en-US" b="1" dirty="0">
                <a:solidFill>
                  <a:schemeClr val="bg1"/>
                </a:solidFill>
              </a:rPr>
              <a:t>Reset Gate</a:t>
            </a:r>
            <a:r>
              <a:rPr lang="en-US" dirty="0">
                <a:solidFill>
                  <a:schemeClr val="bg1"/>
                </a:solidFill>
              </a:rPr>
              <a:t>:</a:t>
            </a:r>
          </a:p>
          <a:p>
            <a:pPr lvl="2"/>
            <a:r>
              <a:rPr lang="en-US" dirty="0">
                <a:solidFill>
                  <a:schemeClr val="bg1"/>
                </a:solidFill>
              </a:rPr>
              <a:t>Decides how much of the previous memory to reset when generating the current state.</a:t>
            </a:r>
          </a:p>
          <a:p>
            <a:r>
              <a:rPr lang="en-US" dirty="0">
                <a:solidFill>
                  <a:schemeClr val="bg1"/>
                </a:solidFill>
              </a:rPr>
              <a:t>GRUs are computationally lighter than LSTMs and often perform similarly on many tasks.</a:t>
            </a:r>
          </a:p>
        </p:txBody>
      </p:sp>
    </p:spTree>
    <p:extLst>
      <p:ext uri="{BB962C8B-B14F-4D97-AF65-F5344CB8AC3E}">
        <p14:creationId xmlns:p14="http://schemas.microsoft.com/office/powerpoint/2010/main" val="3858998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DC74B0-B27F-AB92-CC17-ADA81A9E4A8F}"/>
              </a:ext>
            </a:extLst>
          </p:cNvPr>
          <p:cNvSpPr>
            <a:spLocks noGrp="1"/>
          </p:cNvSpPr>
          <p:nvPr>
            <p:ph type="title"/>
          </p:nvPr>
        </p:nvSpPr>
        <p:spPr>
          <a:xfrm>
            <a:off x="3914907" y="552262"/>
            <a:ext cx="4142678" cy="773360"/>
          </a:xfrm>
        </p:spPr>
        <p:txBody>
          <a:bodyPr/>
          <a:lstStyle/>
          <a:p>
            <a:r>
              <a:rPr lang="en-US" dirty="0"/>
              <a:t>GRU in </a:t>
            </a:r>
            <a:r>
              <a:rPr lang="en-US" dirty="0" err="1"/>
              <a:t>Pytorch</a:t>
            </a:r>
            <a:endParaRPr lang="en-US" dirty="0"/>
          </a:p>
        </p:txBody>
      </p:sp>
      <p:sp>
        <p:nvSpPr>
          <p:cNvPr id="3" name="Content Placeholder 2">
            <a:extLst>
              <a:ext uri="{FF2B5EF4-FFF2-40B4-BE49-F238E27FC236}">
                <a16:creationId xmlns="" xmlns:a16="http://schemas.microsoft.com/office/drawing/2014/main" id="{AFF81090-11C8-584D-DC26-6719C8597193}"/>
              </a:ext>
            </a:extLst>
          </p:cNvPr>
          <p:cNvSpPr>
            <a:spLocks noGrp="1"/>
          </p:cNvSpPr>
          <p:nvPr>
            <p:ph sz="quarter" idx="14"/>
          </p:nvPr>
        </p:nvSpPr>
        <p:spPr>
          <a:xfrm>
            <a:off x="1431168" y="2177414"/>
            <a:ext cx="4253551" cy="2476066"/>
          </a:xfrm>
        </p:spPr>
        <p:txBody>
          <a:bodyPr/>
          <a:lstStyle/>
          <a:p>
            <a:pPr marL="457200" indent="-457200" algn="l">
              <a:buFont typeface="+mj-lt"/>
              <a:buAutoNum type="arabicPeriod"/>
            </a:pPr>
            <a:r>
              <a:rPr lang="en-US" sz="2000" b="0" i="0" u="none" strike="noStrike" baseline="0" dirty="0">
                <a:solidFill>
                  <a:srgbClr val="05192D"/>
                </a:solidFill>
                <a:latin typeface="JetBrainsMono-Regular"/>
              </a:rPr>
              <a:t>__</a:t>
            </a:r>
            <a:r>
              <a:rPr lang="en-US" sz="2000" b="0" i="0" u="none" strike="noStrike" baseline="0" dirty="0" err="1">
                <a:solidFill>
                  <a:srgbClr val="05192D"/>
                </a:solidFill>
                <a:latin typeface="JetBrainsMono-Regular"/>
              </a:rPr>
              <a:t>init</a:t>
            </a:r>
            <a:r>
              <a:rPr lang="en-US" sz="2000" b="0" i="0" u="none" strike="noStrike" baseline="0" dirty="0">
                <a:solidFill>
                  <a:srgbClr val="05192D"/>
                </a:solidFill>
                <a:latin typeface="JetBrainsMono-Regular"/>
              </a:rPr>
              <a:t>__() </a:t>
            </a:r>
            <a:r>
              <a:rPr lang="en-US" sz="2000" b="0" i="0" u="none" strike="noStrike" baseline="0" dirty="0">
                <a:solidFill>
                  <a:srgbClr val="05192D"/>
                </a:solidFill>
                <a:latin typeface="StudioFeixenSans-Regular"/>
              </a:rPr>
              <a:t>:</a:t>
            </a:r>
          </a:p>
          <a:p>
            <a:pPr marL="914400" lvl="1" indent="-457200">
              <a:buFont typeface="+mj-lt"/>
              <a:buAutoNum type="arabicPeriod"/>
            </a:pPr>
            <a:r>
              <a:rPr lang="en-US" b="0" i="0" u="none" strike="noStrike" baseline="0" dirty="0">
                <a:solidFill>
                  <a:srgbClr val="05192D"/>
                </a:solidFill>
                <a:latin typeface="StudioFeixenSans-Regular"/>
              </a:rPr>
              <a:t>Replace </a:t>
            </a:r>
            <a:r>
              <a:rPr lang="en-US" b="0" i="0" u="none" strike="noStrike" baseline="0" dirty="0" err="1">
                <a:solidFill>
                  <a:srgbClr val="05192D"/>
                </a:solidFill>
                <a:latin typeface="JetBrainsMono-Regular"/>
              </a:rPr>
              <a:t>nn.RNN</a:t>
            </a:r>
            <a:r>
              <a:rPr lang="en-US" b="0" i="0" u="none" strike="noStrike" baseline="0" dirty="0">
                <a:solidFill>
                  <a:srgbClr val="05192D"/>
                </a:solidFill>
                <a:latin typeface="JetBrainsMono-Regular"/>
              </a:rPr>
              <a:t> </a:t>
            </a:r>
            <a:r>
              <a:rPr lang="en-US" b="0" i="0" u="none" strike="noStrike" baseline="0" dirty="0">
                <a:solidFill>
                  <a:srgbClr val="05192D"/>
                </a:solidFill>
                <a:latin typeface="StudioFeixenSans-Regular"/>
              </a:rPr>
              <a:t>with </a:t>
            </a:r>
            <a:r>
              <a:rPr lang="en-US" b="0" i="0" u="none" strike="noStrike" baseline="0" dirty="0" err="1">
                <a:solidFill>
                  <a:srgbClr val="05192D"/>
                </a:solidFill>
                <a:latin typeface="JetBrainsMono-Regular"/>
              </a:rPr>
              <a:t>nn.GRU</a:t>
            </a:r>
            <a:endParaRPr lang="en-US" b="0" i="0" u="none" strike="noStrike" baseline="0" dirty="0">
              <a:solidFill>
                <a:srgbClr val="05192D"/>
              </a:solidFill>
              <a:latin typeface="JetBrainsMono-Regular"/>
            </a:endParaRPr>
          </a:p>
          <a:p>
            <a:pPr marL="457200" indent="-457200" algn="l">
              <a:buFont typeface="+mj-lt"/>
              <a:buAutoNum type="arabicPeriod"/>
            </a:pPr>
            <a:r>
              <a:rPr lang="en-US" sz="2000" b="0" i="0" u="none" strike="noStrike" baseline="0" dirty="0">
                <a:solidFill>
                  <a:srgbClr val="05192D"/>
                </a:solidFill>
                <a:latin typeface="JetBrainsMono-Regular"/>
              </a:rPr>
              <a:t>forward() </a:t>
            </a:r>
            <a:r>
              <a:rPr lang="en-US" sz="2000" b="0" i="0" u="none" strike="noStrike" baseline="0" dirty="0">
                <a:solidFill>
                  <a:srgbClr val="05192D"/>
                </a:solidFill>
                <a:latin typeface="StudioFeixenSans-Regular"/>
              </a:rPr>
              <a:t>:</a:t>
            </a:r>
          </a:p>
          <a:p>
            <a:pPr marL="914400" lvl="1" indent="-457200">
              <a:buFont typeface="+mj-lt"/>
              <a:buAutoNum type="arabicPeriod"/>
            </a:pPr>
            <a:r>
              <a:rPr lang="en-US" b="0" i="0" u="none" strike="noStrike" baseline="0" dirty="0">
                <a:solidFill>
                  <a:srgbClr val="05192D"/>
                </a:solidFill>
                <a:latin typeface="StudioFeixenSans-Regular"/>
              </a:rPr>
              <a:t>Use the </a:t>
            </a:r>
            <a:r>
              <a:rPr lang="en-US" b="0" i="0" u="none" strike="noStrike" baseline="0" dirty="0" err="1">
                <a:solidFill>
                  <a:srgbClr val="05192D"/>
                </a:solidFill>
                <a:latin typeface="JetBrainsMono-Regular"/>
              </a:rPr>
              <a:t>gru</a:t>
            </a:r>
            <a:r>
              <a:rPr lang="en-US" b="0" i="0" u="none" strike="noStrike" baseline="0" dirty="0">
                <a:solidFill>
                  <a:srgbClr val="05192D"/>
                </a:solidFill>
                <a:latin typeface="JetBrainsMono-Regular"/>
              </a:rPr>
              <a:t> </a:t>
            </a:r>
            <a:r>
              <a:rPr lang="en-US" b="0" i="0" u="none" strike="noStrike" baseline="0" dirty="0">
                <a:solidFill>
                  <a:srgbClr val="05192D"/>
                </a:solidFill>
                <a:latin typeface="StudioFeixenSans-Regular"/>
              </a:rPr>
              <a:t>layer</a:t>
            </a:r>
            <a:endParaRPr lang="en-US" dirty="0"/>
          </a:p>
          <a:p>
            <a:endParaRPr lang="en-US" dirty="0"/>
          </a:p>
        </p:txBody>
      </p:sp>
      <p:pic>
        <p:nvPicPr>
          <p:cNvPr id="6" name="Content Placeholder 5">
            <a:extLst>
              <a:ext uri="{FF2B5EF4-FFF2-40B4-BE49-F238E27FC236}">
                <a16:creationId xmlns="" xmlns:a16="http://schemas.microsoft.com/office/drawing/2014/main" id="{A6629C2D-2565-0ADD-6763-CAEC002ECEC3}"/>
              </a:ext>
            </a:extLst>
          </p:cNvPr>
          <p:cNvPicPr>
            <a:picLocks noGrp="1" noChangeAspect="1"/>
          </p:cNvPicPr>
          <p:nvPr>
            <p:ph sz="quarter" idx="13"/>
          </p:nvPr>
        </p:nvPicPr>
        <p:blipFill>
          <a:blip r:embed="rId2"/>
          <a:stretch>
            <a:fillRect/>
          </a:stretch>
        </p:blipFill>
        <p:spPr>
          <a:xfrm>
            <a:off x="5690293" y="1528457"/>
            <a:ext cx="4966401" cy="4458605"/>
          </a:xfrm>
        </p:spPr>
      </p:pic>
    </p:spTree>
    <p:extLst>
      <p:ext uri="{BB962C8B-B14F-4D97-AF65-F5344CB8AC3E}">
        <p14:creationId xmlns:p14="http://schemas.microsoft.com/office/powerpoint/2010/main" val="1919176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DDB89DFD-CB7E-6187-C910-F12BF8E79F16}"/>
              </a:ext>
            </a:extLst>
          </p:cNvPr>
          <p:cNvPicPr>
            <a:picLocks noGrp="1" noChangeAspect="1"/>
          </p:cNvPicPr>
          <p:nvPr>
            <p:ph sz="quarter" idx="13"/>
          </p:nvPr>
        </p:nvPicPr>
        <p:blipFill>
          <a:blip r:embed="rId2"/>
          <a:stretch>
            <a:fillRect/>
          </a:stretch>
        </p:blipFill>
        <p:spPr>
          <a:xfrm>
            <a:off x="3455722" y="3658723"/>
            <a:ext cx="6285807" cy="2423718"/>
          </a:xfrm>
        </p:spPr>
      </p:pic>
      <p:sp>
        <p:nvSpPr>
          <p:cNvPr id="2" name="Title 1">
            <a:extLst>
              <a:ext uri="{FF2B5EF4-FFF2-40B4-BE49-F238E27FC236}">
                <a16:creationId xmlns="" xmlns:a16="http://schemas.microsoft.com/office/drawing/2014/main" id="{6D1D8E8D-F576-8FF5-3E47-BF6009DB1F53}"/>
              </a:ext>
            </a:extLst>
          </p:cNvPr>
          <p:cNvSpPr>
            <a:spLocks noGrp="1"/>
          </p:cNvSpPr>
          <p:nvPr>
            <p:ph type="title"/>
          </p:nvPr>
        </p:nvSpPr>
        <p:spPr>
          <a:xfrm>
            <a:off x="1841662" y="660902"/>
            <a:ext cx="8607928" cy="655665"/>
          </a:xfrm>
        </p:spPr>
        <p:txBody>
          <a:bodyPr/>
          <a:lstStyle/>
          <a:p>
            <a:r>
              <a:rPr lang="en-US" dirty="0"/>
              <a:t>Should I use RNN, LSTM, or GRU?</a:t>
            </a:r>
          </a:p>
        </p:txBody>
      </p:sp>
      <p:sp>
        <p:nvSpPr>
          <p:cNvPr id="3" name="Content Placeholder 2">
            <a:extLst>
              <a:ext uri="{FF2B5EF4-FFF2-40B4-BE49-F238E27FC236}">
                <a16:creationId xmlns="" xmlns:a16="http://schemas.microsoft.com/office/drawing/2014/main" id="{3C459759-1DB8-3FD5-1570-6B3A10152712}"/>
              </a:ext>
            </a:extLst>
          </p:cNvPr>
          <p:cNvSpPr>
            <a:spLocks noGrp="1"/>
          </p:cNvSpPr>
          <p:nvPr>
            <p:ph sz="quarter" idx="14"/>
          </p:nvPr>
        </p:nvSpPr>
        <p:spPr>
          <a:xfrm>
            <a:off x="3196550" y="1471244"/>
            <a:ext cx="6182841" cy="2222569"/>
          </a:xfrm>
        </p:spPr>
        <p:txBody>
          <a:bodyPr/>
          <a:lstStyle/>
          <a:p>
            <a:pPr algn="l"/>
            <a:r>
              <a:rPr lang="en-US" sz="1800" b="0" i="0" u="none" strike="noStrike" baseline="0" dirty="0">
                <a:solidFill>
                  <a:srgbClr val="05192D"/>
                </a:solidFill>
                <a:latin typeface="StudioFeixenSans-Regular"/>
              </a:rPr>
              <a:t>RNN is not used much anymore</a:t>
            </a:r>
          </a:p>
          <a:p>
            <a:pPr algn="l"/>
            <a:r>
              <a:rPr lang="en-US" sz="1800" b="0" i="0" u="none" strike="noStrike" baseline="0" dirty="0">
                <a:solidFill>
                  <a:srgbClr val="05192D"/>
                </a:solidFill>
                <a:latin typeface="StudioFeixenSans-Regular"/>
              </a:rPr>
              <a:t>GRU is simpler than LSTM = less computation</a:t>
            </a:r>
          </a:p>
          <a:p>
            <a:pPr algn="l"/>
            <a:r>
              <a:rPr lang="en-US" sz="1800" b="0" i="0" u="none" strike="noStrike" baseline="0" dirty="0">
                <a:solidFill>
                  <a:srgbClr val="05192D"/>
                </a:solidFill>
                <a:latin typeface="StudioFeixenSans-Regular"/>
              </a:rPr>
              <a:t>Relative performance varies per use-case</a:t>
            </a:r>
          </a:p>
          <a:p>
            <a:pPr algn="l"/>
            <a:r>
              <a:rPr lang="en-US" sz="1800" b="0" i="0" u="none" strike="noStrike" baseline="0" dirty="0">
                <a:solidFill>
                  <a:srgbClr val="05192D"/>
                </a:solidFill>
                <a:latin typeface="StudioFeixenSans-Regular"/>
              </a:rPr>
              <a:t>Try both and compare</a:t>
            </a:r>
            <a:endParaRPr lang="en-US" dirty="0"/>
          </a:p>
        </p:txBody>
      </p:sp>
    </p:spTree>
    <p:extLst>
      <p:ext uri="{BB962C8B-B14F-4D97-AF65-F5344CB8AC3E}">
        <p14:creationId xmlns:p14="http://schemas.microsoft.com/office/powerpoint/2010/main" val="4090871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DA6752-21EB-D5A1-8811-19A4D103F06C}"/>
              </a:ext>
            </a:extLst>
          </p:cNvPr>
          <p:cNvSpPr>
            <a:spLocks noGrp="1"/>
          </p:cNvSpPr>
          <p:nvPr>
            <p:ph type="title"/>
          </p:nvPr>
        </p:nvSpPr>
        <p:spPr>
          <a:xfrm>
            <a:off x="2321497" y="606581"/>
            <a:ext cx="7936230" cy="583237"/>
          </a:xfrm>
        </p:spPr>
        <p:txBody>
          <a:bodyPr/>
          <a:lstStyle/>
          <a:p>
            <a:r>
              <a:rPr lang="en-US" dirty="0"/>
              <a:t>Training and evaluating RNNs</a:t>
            </a:r>
          </a:p>
        </p:txBody>
      </p:sp>
      <p:sp>
        <p:nvSpPr>
          <p:cNvPr id="3" name="Content Placeholder 2">
            <a:extLst>
              <a:ext uri="{FF2B5EF4-FFF2-40B4-BE49-F238E27FC236}">
                <a16:creationId xmlns="" xmlns:a16="http://schemas.microsoft.com/office/drawing/2014/main" id="{51ABCCA0-5825-ACC3-0C12-A45E23015F89}"/>
              </a:ext>
            </a:extLst>
          </p:cNvPr>
          <p:cNvSpPr>
            <a:spLocks noGrp="1"/>
          </p:cNvSpPr>
          <p:nvPr>
            <p:ph sz="quarter" idx="14"/>
          </p:nvPr>
        </p:nvSpPr>
        <p:spPr>
          <a:xfrm>
            <a:off x="1530035" y="1403287"/>
            <a:ext cx="4252065" cy="3179630"/>
          </a:xfrm>
        </p:spPr>
        <p:txBody>
          <a:bodyPr/>
          <a:lstStyle/>
          <a:p>
            <a:pPr marL="285750" indent="-285750" algn="l">
              <a:buFont typeface="Arial" panose="020B0604020202020204" pitchFamily="34" charset="0"/>
              <a:buChar char="•"/>
            </a:pPr>
            <a:r>
              <a:rPr lang="en-US" sz="1800" b="0" i="0" u="none" strike="noStrike" baseline="0" dirty="0">
                <a:solidFill>
                  <a:srgbClr val="05192D"/>
                </a:solidFill>
                <a:latin typeface="StudioFeixenSans-Regular"/>
              </a:rPr>
              <a:t>Squaring the error:</a:t>
            </a:r>
          </a:p>
          <a:p>
            <a:pPr marL="285750" indent="-285750" algn="l">
              <a:buFont typeface="Arial" panose="020B0604020202020204" pitchFamily="34" charset="0"/>
              <a:buChar char="•"/>
            </a:pPr>
            <a:r>
              <a:rPr lang="en-US" sz="1800" b="0" i="0" u="none" strike="noStrike" baseline="0" dirty="0">
                <a:solidFill>
                  <a:srgbClr val="05192D"/>
                </a:solidFill>
                <a:latin typeface="StudioFeixenSans-Regular"/>
              </a:rPr>
              <a:t>Ensures positive and negative errors don’t cancel out</a:t>
            </a:r>
          </a:p>
          <a:p>
            <a:pPr marL="285750" indent="-285750" algn="l">
              <a:buFont typeface="Arial" panose="020B0604020202020204" pitchFamily="34" charset="0"/>
              <a:buChar char="•"/>
            </a:pPr>
            <a:r>
              <a:rPr lang="en-US" sz="1800" b="0" i="0" u="none" strike="noStrike" baseline="0" dirty="0">
                <a:solidFill>
                  <a:srgbClr val="05192D"/>
                </a:solidFill>
                <a:latin typeface="StudioFeixenSans-Regular"/>
              </a:rPr>
              <a:t>Penalizes large errors more</a:t>
            </a:r>
          </a:p>
          <a:p>
            <a:pPr marL="285750" indent="-285750" algn="l">
              <a:buFont typeface="Arial" panose="020B0604020202020204" pitchFamily="34" charset="0"/>
              <a:buChar char="•"/>
            </a:pPr>
            <a:r>
              <a:rPr lang="en-US" sz="1800" b="0" i="0" u="none" strike="noStrike" baseline="0" dirty="0">
                <a:solidFill>
                  <a:srgbClr val="05192D"/>
                </a:solidFill>
                <a:latin typeface="StudioFeixenSans-Regular"/>
              </a:rPr>
              <a:t>In </a:t>
            </a:r>
            <a:r>
              <a:rPr lang="en-US" sz="1800" b="0" i="0" u="none" strike="noStrike" baseline="0" dirty="0" err="1">
                <a:solidFill>
                  <a:srgbClr val="05192D"/>
                </a:solidFill>
                <a:latin typeface="StudioFeixenSans-Regular"/>
              </a:rPr>
              <a:t>PyTorch</a:t>
            </a:r>
            <a:r>
              <a:rPr lang="en-US" sz="1800" b="0" i="0" u="none" strike="noStrike" baseline="0" dirty="0">
                <a:solidFill>
                  <a:srgbClr val="05192D"/>
                </a:solidFill>
                <a:latin typeface="StudioFeixenSans-Regular"/>
              </a:rPr>
              <a:t>:</a:t>
            </a:r>
          </a:p>
          <a:p>
            <a:pPr marL="285750" indent="-285750" algn="l">
              <a:buFont typeface="Arial" panose="020B0604020202020204" pitchFamily="34" charset="0"/>
              <a:buChar char="•"/>
            </a:pPr>
            <a:r>
              <a:rPr lang="en-US" sz="1800" b="0" i="0" u="none" strike="noStrike" baseline="0" dirty="0">
                <a:solidFill>
                  <a:srgbClr val="05192D"/>
                </a:solidFill>
                <a:latin typeface="JetBrainsMono-Regular"/>
              </a:rPr>
              <a:t>criterion = </a:t>
            </a:r>
            <a:r>
              <a:rPr lang="en-US" sz="1800" b="0" i="0" u="none" strike="noStrike" baseline="0" dirty="0" err="1">
                <a:solidFill>
                  <a:srgbClr val="05192D"/>
                </a:solidFill>
                <a:latin typeface="JetBrainsMono-Regular"/>
              </a:rPr>
              <a:t>nn.MSELoss</a:t>
            </a:r>
            <a:r>
              <a:rPr lang="en-US" sz="1800" b="0" i="0" u="none" strike="noStrike" baseline="0" dirty="0">
                <a:solidFill>
                  <a:srgbClr val="05192D"/>
                </a:solidFill>
                <a:latin typeface="JetBrainsMono-Regular"/>
              </a:rPr>
              <a:t>()</a:t>
            </a:r>
            <a:endParaRPr lang="en-US" dirty="0"/>
          </a:p>
        </p:txBody>
      </p:sp>
      <p:pic>
        <p:nvPicPr>
          <p:cNvPr id="6" name="Content Placeholder 5">
            <a:extLst>
              <a:ext uri="{FF2B5EF4-FFF2-40B4-BE49-F238E27FC236}">
                <a16:creationId xmlns="" xmlns:a16="http://schemas.microsoft.com/office/drawing/2014/main" id="{1EF8F1E9-5452-9FD1-1D1B-CA5A33173D24}"/>
              </a:ext>
            </a:extLst>
          </p:cNvPr>
          <p:cNvPicPr>
            <a:picLocks noGrp="1" noChangeAspect="1"/>
          </p:cNvPicPr>
          <p:nvPr>
            <p:ph sz="quarter" idx="13"/>
          </p:nvPr>
        </p:nvPicPr>
        <p:blipFill>
          <a:blip r:embed="rId2"/>
          <a:stretch>
            <a:fillRect/>
          </a:stretch>
        </p:blipFill>
        <p:spPr>
          <a:xfrm>
            <a:off x="6477302" y="1414603"/>
            <a:ext cx="4251055" cy="3259043"/>
          </a:xfrm>
        </p:spPr>
      </p:pic>
    </p:spTree>
    <p:extLst>
      <p:ext uri="{BB962C8B-B14F-4D97-AF65-F5344CB8AC3E}">
        <p14:creationId xmlns:p14="http://schemas.microsoft.com/office/powerpoint/2010/main" val="3675907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648EF492-1FE2-5AE7-DB2F-302F649FA1F0}"/>
              </a:ext>
            </a:extLst>
          </p:cNvPr>
          <p:cNvSpPr>
            <a:spLocks noGrp="1"/>
          </p:cNvSpPr>
          <p:nvPr>
            <p:ph type="title"/>
          </p:nvPr>
        </p:nvSpPr>
        <p:spPr>
          <a:xfrm>
            <a:off x="3561821" y="452673"/>
            <a:ext cx="4993704" cy="682826"/>
          </a:xfrm>
        </p:spPr>
        <p:txBody>
          <a:bodyPr/>
          <a:lstStyle/>
          <a:p>
            <a:r>
              <a:rPr lang="en-US" dirty="0"/>
              <a:t>Expanding Tensors</a:t>
            </a:r>
          </a:p>
        </p:txBody>
      </p:sp>
      <p:sp>
        <p:nvSpPr>
          <p:cNvPr id="3" name="Content Placeholder 2">
            <a:extLst>
              <a:ext uri="{FF2B5EF4-FFF2-40B4-BE49-F238E27FC236}">
                <a16:creationId xmlns="" xmlns:a16="http://schemas.microsoft.com/office/drawing/2014/main" id="{40BEA900-DBA2-61D8-E64B-FDABED1B713C}"/>
              </a:ext>
            </a:extLst>
          </p:cNvPr>
          <p:cNvSpPr>
            <a:spLocks noGrp="1"/>
          </p:cNvSpPr>
          <p:nvPr>
            <p:ph sz="quarter" idx="14"/>
          </p:nvPr>
        </p:nvSpPr>
        <p:spPr>
          <a:xfrm>
            <a:off x="289485" y="1154373"/>
            <a:ext cx="4202336" cy="3999060"/>
          </a:xfrm>
        </p:spPr>
        <p:txBody>
          <a:bodyPr>
            <a:normAutofit/>
          </a:bodyPr>
          <a:lstStyle/>
          <a:p>
            <a:pPr marL="285750" indent="-285750">
              <a:buFont typeface="Arial" panose="020B0604020202020204" pitchFamily="34" charset="0"/>
              <a:buChar char="•"/>
            </a:pPr>
            <a:r>
              <a:rPr lang="en-US" b="0" i="0" u="none" strike="noStrike" baseline="0" dirty="0"/>
              <a:t>Recurrent layers expect input shape</a:t>
            </a:r>
          </a:p>
          <a:p>
            <a:pPr marL="742950" lvl="1" indent="-285750">
              <a:buFont typeface="Arial" panose="020B0604020202020204" pitchFamily="34" charset="0"/>
              <a:buChar char="•"/>
            </a:pPr>
            <a:r>
              <a:rPr lang="en-US" b="0" i="0" u="none" strike="noStrike" baseline="0" dirty="0"/>
              <a:t>(</a:t>
            </a:r>
            <a:r>
              <a:rPr lang="en-US" b="0" i="0" u="none" strike="noStrike" baseline="0" dirty="0" err="1"/>
              <a:t>batch_size</a:t>
            </a:r>
            <a:r>
              <a:rPr lang="en-US" b="0" i="0" u="none" strike="noStrike" baseline="0" dirty="0"/>
              <a:t>, </a:t>
            </a:r>
            <a:r>
              <a:rPr lang="en-US" b="0" i="0" u="none" strike="noStrike" baseline="0" dirty="0" err="1"/>
              <a:t>seq_length</a:t>
            </a:r>
            <a:r>
              <a:rPr lang="en-US" b="0" i="0" u="none" strike="noStrike" baseline="0" dirty="0"/>
              <a:t>, </a:t>
            </a:r>
            <a:r>
              <a:rPr lang="en-US" b="0" i="0" u="none" strike="noStrike" baseline="0" dirty="0" err="1"/>
              <a:t>num_features</a:t>
            </a:r>
            <a:r>
              <a:rPr lang="en-US" b="0" i="0" u="none" strike="noStrike" baseline="0" dirty="0"/>
              <a:t>)</a:t>
            </a:r>
          </a:p>
          <a:p>
            <a:pPr marL="285750" indent="-285750">
              <a:buFont typeface="Arial" panose="020B0604020202020204" pitchFamily="34" charset="0"/>
              <a:buChar char="•"/>
            </a:pPr>
            <a:r>
              <a:rPr lang="en-US" b="0" i="0" u="none" strike="noStrike" baseline="0" dirty="0"/>
              <a:t>We got (</a:t>
            </a:r>
            <a:r>
              <a:rPr lang="en-US" b="0" i="0" u="none" strike="noStrike" baseline="0" dirty="0" err="1"/>
              <a:t>batch_size</a:t>
            </a:r>
            <a:r>
              <a:rPr lang="en-US" b="0" i="0" u="none" strike="noStrike" baseline="0" dirty="0"/>
              <a:t>, </a:t>
            </a:r>
            <a:r>
              <a:rPr lang="en-US" b="0" i="0" u="none" strike="noStrike" baseline="0" dirty="0" err="1"/>
              <a:t>seq_length</a:t>
            </a:r>
            <a:r>
              <a:rPr lang="en-US" b="0" i="0" u="none" strike="noStrike" baseline="0" dirty="0"/>
              <a:t>)</a:t>
            </a:r>
          </a:p>
          <a:p>
            <a:pPr marL="742950" lvl="1" indent="-285750">
              <a:buFont typeface="Arial" panose="020B0604020202020204" pitchFamily="34" charset="0"/>
              <a:buChar char="•"/>
            </a:pPr>
            <a:r>
              <a:rPr lang="en-US" b="0" i="0" u="none" strike="noStrike" baseline="0" dirty="0"/>
              <a:t>We must add one dimension at the end</a:t>
            </a:r>
            <a:endParaRPr lang="en-US" dirty="0"/>
          </a:p>
        </p:txBody>
      </p:sp>
      <p:pic>
        <p:nvPicPr>
          <p:cNvPr id="6" name="Content Placeholder 5">
            <a:extLst>
              <a:ext uri="{FF2B5EF4-FFF2-40B4-BE49-F238E27FC236}">
                <a16:creationId xmlns="" xmlns:a16="http://schemas.microsoft.com/office/drawing/2014/main" id="{311AAF88-7175-93B4-2D7E-4AAC48DB9E71}"/>
              </a:ext>
            </a:extLst>
          </p:cNvPr>
          <p:cNvPicPr>
            <a:picLocks noGrp="1" noChangeAspect="1"/>
          </p:cNvPicPr>
          <p:nvPr>
            <p:ph sz="quarter" idx="13"/>
          </p:nvPr>
        </p:nvPicPr>
        <p:blipFill>
          <a:blip r:embed="rId2"/>
          <a:stretch>
            <a:fillRect/>
          </a:stretch>
        </p:blipFill>
        <p:spPr>
          <a:xfrm>
            <a:off x="4600462" y="1344496"/>
            <a:ext cx="6954886" cy="3999060"/>
          </a:xfrm>
          <a:noFill/>
        </p:spPr>
      </p:pic>
    </p:spTree>
    <p:extLst>
      <p:ext uri="{BB962C8B-B14F-4D97-AF65-F5344CB8AC3E}">
        <p14:creationId xmlns:p14="http://schemas.microsoft.com/office/powerpoint/2010/main" val="386083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40436E-EBEF-EA7C-A377-DF4B8E41CAD3}"/>
              </a:ext>
            </a:extLst>
          </p:cNvPr>
          <p:cNvSpPr>
            <a:spLocks noGrp="1"/>
          </p:cNvSpPr>
          <p:nvPr>
            <p:ph type="title"/>
          </p:nvPr>
        </p:nvSpPr>
        <p:spPr>
          <a:xfrm>
            <a:off x="4512435" y="425512"/>
            <a:ext cx="3789593" cy="619451"/>
          </a:xfrm>
        </p:spPr>
        <p:txBody>
          <a:bodyPr/>
          <a:lstStyle/>
          <a:p>
            <a:r>
              <a:rPr lang="en-US" dirty="0"/>
              <a:t>LSTM vs. GRU</a:t>
            </a:r>
          </a:p>
        </p:txBody>
      </p:sp>
      <p:pic>
        <p:nvPicPr>
          <p:cNvPr id="6" name="Content Placeholder 5">
            <a:extLst>
              <a:ext uri="{FF2B5EF4-FFF2-40B4-BE49-F238E27FC236}">
                <a16:creationId xmlns="" xmlns:a16="http://schemas.microsoft.com/office/drawing/2014/main" id="{B163BF03-13A1-0F7A-71D5-4677EB08C9FA}"/>
              </a:ext>
            </a:extLst>
          </p:cNvPr>
          <p:cNvPicPr>
            <a:picLocks noGrp="1" noChangeAspect="1"/>
          </p:cNvPicPr>
          <p:nvPr>
            <p:ph sz="quarter" idx="14"/>
          </p:nvPr>
        </p:nvPicPr>
        <p:blipFill>
          <a:blip r:embed="rId2"/>
          <a:stretch>
            <a:fillRect/>
          </a:stretch>
        </p:blipFill>
        <p:spPr>
          <a:xfrm>
            <a:off x="4091247" y="1696737"/>
            <a:ext cx="3694903" cy="1951630"/>
          </a:xfrm>
        </p:spPr>
      </p:pic>
      <p:sp>
        <p:nvSpPr>
          <p:cNvPr id="4" name="Content Placeholder 3">
            <a:extLst>
              <a:ext uri="{FF2B5EF4-FFF2-40B4-BE49-F238E27FC236}">
                <a16:creationId xmlns="" xmlns:a16="http://schemas.microsoft.com/office/drawing/2014/main" id="{8249BE30-202F-CA49-2B1C-61CBD0125B7C}"/>
              </a:ext>
            </a:extLst>
          </p:cNvPr>
          <p:cNvSpPr>
            <a:spLocks noGrp="1"/>
          </p:cNvSpPr>
          <p:nvPr>
            <p:ph sz="quarter" idx="13"/>
          </p:nvPr>
        </p:nvSpPr>
        <p:spPr>
          <a:xfrm>
            <a:off x="1900147" y="2869949"/>
            <a:ext cx="8871045" cy="2625505"/>
          </a:xfrm>
        </p:spPr>
        <p:txBody>
          <a:bodyPr>
            <a:normAutofit fontScale="70000" lnSpcReduction="20000"/>
          </a:bodyPr>
          <a:lstStyle/>
          <a:p>
            <a:endParaRPr lang="en-US" sz="1800" b="0" i="0" u="none" strike="noStrike" baseline="0" dirty="0">
              <a:solidFill>
                <a:srgbClr val="05192D"/>
              </a:solidFill>
              <a:latin typeface="StudioFeixenSans-Regular"/>
            </a:endParaRPr>
          </a:p>
          <a:p>
            <a:endParaRPr lang="en-US" sz="1800" dirty="0">
              <a:solidFill>
                <a:srgbClr val="05192D"/>
              </a:solidFill>
              <a:latin typeface="StudioFeixenSans-Regular"/>
            </a:endParaRPr>
          </a:p>
          <a:p>
            <a:endParaRPr lang="en-US" sz="1800" b="0" i="0" u="none" strike="noStrike" baseline="0" dirty="0">
              <a:solidFill>
                <a:srgbClr val="05192D"/>
              </a:solidFill>
              <a:latin typeface="StudioFeixenSans-Regular"/>
            </a:endParaRPr>
          </a:p>
          <a:p>
            <a:endParaRPr lang="en-US" sz="1800" dirty="0">
              <a:solidFill>
                <a:srgbClr val="05192D"/>
              </a:solidFill>
              <a:latin typeface="StudioFeixenSans-Regular"/>
            </a:endParaRPr>
          </a:p>
          <a:p>
            <a:endParaRPr lang="en-US" sz="1800" b="0" i="0" u="none" strike="noStrike" baseline="0" dirty="0">
              <a:solidFill>
                <a:srgbClr val="05192D"/>
              </a:solidFill>
              <a:latin typeface="StudioFeixenSans-Regular"/>
            </a:endParaRPr>
          </a:p>
          <a:p>
            <a:r>
              <a:rPr lang="en-US" sz="4000" b="0" i="0" u="none" strike="noStrike" baseline="0" dirty="0">
                <a:solidFill>
                  <a:srgbClr val="05192D"/>
                </a:solidFill>
                <a:latin typeface="StudioFeixenSans-Regular"/>
              </a:rPr>
              <a:t>GRU preferred: same or better results with less processing power</a:t>
            </a:r>
            <a:endParaRPr lang="en-US" sz="4000" dirty="0"/>
          </a:p>
        </p:txBody>
      </p:sp>
    </p:spTree>
    <p:extLst>
      <p:ext uri="{BB962C8B-B14F-4D97-AF65-F5344CB8AC3E}">
        <p14:creationId xmlns:p14="http://schemas.microsoft.com/office/powerpoint/2010/main" val="2100137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DD73C7-4C21-4EE7-14A8-6671E5450F03}"/>
              </a:ext>
            </a:extLst>
          </p:cNvPr>
          <p:cNvSpPr>
            <a:spLocks noGrp="1"/>
          </p:cNvSpPr>
          <p:nvPr>
            <p:ph type="title"/>
          </p:nvPr>
        </p:nvSpPr>
        <p:spPr/>
        <p:txBody>
          <a:bodyPr/>
          <a:lstStyle/>
          <a:p>
            <a:r>
              <a:rPr lang="en-US" sz="2800" i="0" u="none" strike="noStrike" baseline="0" dirty="0">
                <a:solidFill>
                  <a:srgbClr val="05192D"/>
                </a:solidFill>
                <a:latin typeface="StudioFeixenSans-Semibold"/>
              </a:rPr>
              <a:t>Electricity consumption prediction</a:t>
            </a:r>
            <a:br>
              <a:rPr lang="en-US" sz="2800" i="0" u="none" strike="noStrike" baseline="0" dirty="0">
                <a:solidFill>
                  <a:srgbClr val="05192D"/>
                </a:solidFill>
                <a:latin typeface="StudioFeixenSans-Semibold"/>
              </a:rPr>
            </a:br>
            <a:endParaRPr lang="en-US" sz="2800" dirty="0"/>
          </a:p>
        </p:txBody>
      </p:sp>
      <p:sp>
        <p:nvSpPr>
          <p:cNvPr id="3" name="Content Placeholder 2">
            <a:extLst>
              <a:ext uri="{FF2B5EF4-FFF2-40B4-BE49-F238E27FC236}">
                <a16:creationId xmlns="" xmlns:a16="http://schemas.microsoft.com/office/drawing/2014/main" id="{FBE13540-C396-8F43-43C3-A6D29CB0D04C}"/>
              </a:ext>
            </a:extLst>
          </p:cNvPr>
          <p:cNvSpPr>
            <a:spLocks noGrp="1"/>
          </p:cNvSpPr>
          <p:nvPr>
            <p:ph sz="quarter" idx="13"/>
          </p:nvPr>
        </p:nvSpPr>
        <p:spPr/>
        <p:txBody>
          <a:bodyPr/>
          <a:lstStyle/>
          <a:p>
            <a:pPr algn="l"/>
            <a:r>
              <a:rPr lang="en-US" sz="1800" b="0" i="0" u="none" strike="noStrike" baseline="0" dirty="0">
                <a:solidFill>
                  <a:srgbClr val="05192D"/>
                </a:solidFill>
                <a:latin typeface="StudioFeixenSans-Semibold"/>
              </a:rPr>
              <a:t>Electricity consumption prediction</a:t>
            </a:r>
          </a:p>
          <a:p>
            <a:pPr algn="l"/>
            <a:r>
              <a:rPr lang="en-US" sz="1800" b="0" i="0" u="none" strike="noStrike" baseline="0" dirty="0">
                <a:solidFill>
                  <a:srgbClr val="05192D"/>
                </a:solidFill>
                <a:latin typeface="StudioFeixenSans-Regular"/>
              </a:rPr>
              <a:t>Task: predict future electricity consumption based on past patterns</a:t>
            </a:r>
          </a:p>
          <a:p>
            <a:pPr algn="l"/>
            <a:r>
              <a:rPr lang="en-US" sz="1800" b="0" i="0" u="none" strike="noStrike" baseline="0" dirty="0">
                <a:solidFill>
                  <a:srgbClr val="05192D"/>
                </a:solidFill>
                <a:latin typeface="StudioFeixenSans-Regular"/>
              </a:rPr>
              <a:t>Electricity consumption dataset:</a:t>
            </a:r>
            <a:endParaRPr lang="en-US" dirty="0"/>
          </a:p>
        </p:txBody>
      </p:sp>
      <p:pic>
        <p:nvPicPr>
          <p:cNvPr id="5" name="Picture 4">
            <a:extLst>
              <a:ext uri="{FF2B5EF4-FFF2-40B4-BE49-F238E27FC236}">
                <a16:creationId xmlns="" xmlns:a16="http://schemas.microsoft.com/office/drawing/2014/main" id="{2D4A9E13-8B72-BD17-4EFC-EFAED7664953}"/>
              </a:ext>
            </a:extLst>
          </p:cNvPr>
          <p:cNvPicPr>
            <a:picLocks noChangeAspect="1"/>
          </p:cNvPicPr>
          <p:nvPr/>
        </p:nvPicPr>
        <p:blipFill>
          <a:blip r:embed="rId2"/>
          <a:stretch>
            <a:fillRect/>
          </a:stretch>
        </p:blipFill>
        <p:spPr>
          <a:xfrm>
            <a:off x="3157182" y="4028626"/>
            <a:ext cx="5846859" cy="2183379"/>
          </a:xfrm>
          <a:prstGeom prst="rect">
            <a:avLst/>
          </a:prstGeom>
        </p:spPr>
      </p:pic>
      <p:sp>
        <p:nvSpPr>
          <p:cNvPr id="6" name="TextBox 5">
            <a:extLst>
              <a:ext uri="{FF2B5EF4-FFF2-40B4-BE49-F238E27FC236}">
                <a16:creationId xmlns="" xmlns:a16="http://schemas.microsoft.com/office/drawing/2014/main" id="{AC12FB4F-0E0B-B2B8-D233-AB5E4D4CE910}"/>
              </a:ext>
            </a:extLst>
          </p:cNvPr>
          <p:cNvSpPr txBox="1"/>
          <p:nvPr/>
        </p:nvSpPr>
        <p:spPr>
          <a:xfrm>
            <a:off x="249777" y="6212006"/>
            <a:ext cx="11036921" cy="923330"/>
          </a:xfrm>
          <a:prstGeom prst="rect">
            <a:avLst/>
          </a:prstGeom>
          <a:noFill/>
        </p:spPr>
        <p:txBody>
          <a:bodyPr wrap="square">
            <a:spAutoFit/>
          </a:bodyPr>
          <a:lstStyle/>
          <a:p>
            <a:pPr algn="l"/>
            <a:r>
              <a:rPr lang="en-US" sz="1800" b="0" i="0" u="none" strike="noStrike" baseline="0" dirty="0" err="1">
                <a:solidFill>
                  <a:srgbClr val="05192D"/>
                </a:solidFill>
                <a:latin typeface="StudioFeixenSans-Regular"/>
              </a:rPr>
              <a:t>Trindade,Artur</a:t>
            </a:r>
            <a:r>
              <a:rPr lang="en-US" sz="1800" b="0" i="0" u="none" strike="noStrike" baseline="0" dirty="0">
                <a:solidFill>
                  <a:srgbClr val="05192D"/>
                </a:solidFill>
                <a:latin typeface="StudioFeixenSans-Regular"/>
              </a:rPr>
              <a:t>. (2015). ElectricityLoadDiagrams20112014. UCI Machine Learning Repository.</a:t>
            </a:r>
          </a:p>
          <a:p>
            <a:pPr algn="l"/>
            <a:r>
              <a:rPr lang="en-US" sz="1800" b="0" i="0" u="none" strike="noStrike" baseline="0" dirty="0">
                <a:solidFill>
                  <a:srgbClr val="05192D"/>
                </a:solidFill>
                <a:latin typeface="StudioFeixenSans-Regular"/>
                <a:hlinkClick r:id="rId3"/>
              </a:rPr>
              <a:t>https://doi.org/10.24432/C58C86</a:t>
            </a:r>
            <a:endParaRPr lang="en-US" sz="1800" b="0" i="0" u="none" strike="noStrike" baseline="0" dirty="0">
              <a:solidFill>
                <a:srgbClr val="05192D"/>
              </a:solidFill>
              <a:latin typeface="StudioFeixenSans-Regular"/>
            </a:endParaRPr>
          </a:p>
          <a:p>
            <a:pPr algn="l"/>
            <a:endParaRPr lang="en-US" dirty="0"/>
          </a:p>
        </p:txBody>
      </p:sp>
    </p:spTree>
    <p:extLst>
      <p:ext uri="{BB962C8B-B14F-4D97-AF65-F5344CB8AC3E}">
        <p14:creationId xmlns:p14="http://schemas.microsoft.com/office/powerpoint/2010/main" val="268930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CA04D6-F7DC-3958-1219-26E7BED9A891}"/>
              </a:ext>
            </a:extLst>
          </p:cNvPr>
          <p:cNvSpPr>
            <a:spLocks noGrp="1"/>
          </p:cNvSpPr>
          <p:nvPr>
            <p:ph type="title"/>
          </p:nvPr>
        </p:nvSpPr>
        <p:spPr>
          <a:xfrm>
            <a:off x="3760996" y="334978"/>
            <a:ext cx="3626631" cy="755253"/>
          </a:xfrm>
        </p:spPr>
        <p:txBody>
          <a:bodyPr/>
          <a:lstStyle/>
          <a:p>
            <a:r>
              <a:rPr lang="en-US" dirty="0"/>
              <a:t>Training loop</a:t>
            </a:r>
          </a:p>
        </p:txBody>
      </p:sp>
      <p:sp>
        <p:nvSpPr>
          <p:cNvPr id="3" name="Content Placeholder 2">
            <a:extLst>
              <a:ext uri="{FF2B5EF4-FFF2-40B4-BE49-F238E27FC236}">
                <a16:creationId xmlns="" xmlns:a16="http://schemas.microsoft.com/office/drawing/2014/main" id="{95C137F9-C703-F4A4-E878-58DA0193AFD8}"/>
              </a:ext>
            </a:extLst>
          </p:cNvPr>
          <p:cNvSpPr>
            <a:spLocks noGrp="1"/>
          </p:cNvSpPr>
          <p:nvPr>
            <p:ph sz="quarter" idx="14"/>
          </p:nvPr>
        </p:nvSpPr>
        <p:spPr>
          <a:xfrm>
            <a:off x="1272755" y="1063839"/>
            <a:ext cx="4204592" cy="2023393"/>
          </a:xfrm>
        </p:spPr>
        <p:txBody>
          <a:bodyPr>
            <a:normAutofit fontScale="92500"/>
          </a:bodyPr>
          <a:lstStyle/>
          <a:p>
            <a:pPr algn="l"/>
            <a:r>
              <a:rPr lang="en-US" sz="1800" b="0" i="0" u="none" strike="noStrike" baseline="0" dirty="0">
                <a:solidFill>
                  <a:srgbClr val="05192D"/>
                </a:solidFill>
                <a:latin typeface="StudioFeixenSans-Regular"/>
              </a:rPr>
              <a:t>Instantiate model, define loss &amp; optimizer</a:t>
            </a:r>
          </a:p>
          <a:p>
            <a:pPr algn="l"/>
            <a:r>
              <a:rPr lang="en-US" sz="1800" b="0" i="0" u="none" strike="noStrike" baseline="0" dirty="0">
                <a:solidFill>
                  <a:srgbClr val="05192D"/>
                </a:solidFill>
                <a:latin typeface="StudioFeixenSans-Regular"/>
              </a:rPr>
              <a:t>Iterate over epochs and data batches</a:t>
            </a:r>
          </a:p>
          <a:p>
            <a:pPr algn="l"/>
            <a:r>
              <a:rPr lang="en-US" sz="1800" b="0" i="0" u="none" strike="noStrike" baseline="0" dirty="0">
                <a:solidFill>
                  <a:srgbClr val="05192D"/>
                </a:solidFill>
                <a:latin typeface="StudioFeixenSans-Regular"/>
              </a:rPr>
              <a:t>Reshape input sequence</a:t>
            </a:r>
          </a:p>
          <a:p>
            <a:pPr algn="l"/>
            <a:r>
              <a:rPr lang="en-US" sz="1800" b="0" i="0" u="none" strike="noStrike" baseline="0" dirty="0">
                <a:solidFill>
                  <a:srgbClr val="05192D"/>
                </a:solidFill>
                <a:latin typeface="StudioFeixenSans-Regular"/>
              </a:rPr>
              <a:t>The rest: as usual</a:t>
            </a:r>
            <a:endParaRPr lang="en-US" dirty="0"/>
          </a:p>
        </p:txBody>
      </p:sp>
      <p:pic>
        <p:nvPicPr>
          <p:cNvPr id="6" name="Picture 5">
            <a:extLst>
              <a:ext uri="{FF2B5EF4-FFF2-40B4-BE49-F238E27FC236}">
                <a16:creationId xmlns="" xmlns:a16="http://schemas.microsoft.com/office/drawing/2014/main" id="{A825C134-1995-6063-39E5-C5E4A6181805}"/>
              </a:ext>
            </a:extLst>
          </p:cNvPr>
          <p:cNvPicPr>
            <a:picLocks noChangeAspect="1"/>
          </p:cNvPicPr>
          <p:nvPr/>
        </p:nvPicPr>
        <p:blipFill>
          <a:blip r:embed="rId2"/>
          <a:stretch>
            <a:fillRect/>
          </a:stretch>
        </p:blipFill>
        <p:spPr>
          <a:xfrm>
            <a:off x="6102572" y="1200146"/>
            <a:ext cx="5184578" cy="4171777"/>
          </a:xfrm>
          <a:prstGeom prst="rect">
            <a:avLst/>
          </a:prstGeom>
        </p:spPr>
      </p:pic>
    </p:spTree>
    <p:extLst>
      <p:ext uri="{BB962C8B-B14F-4D97-AF65-F5344CB8AC3E}">
        <p14:creationId xmlns:p14="http://schemas.microsoft.com/office/powerpoint/2010/main" val="3458804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up of a plant">
            <a:extLst>
              <a:ext uri="{FF2B5EF4-FFF2-40B4-BE49-F238E27FC236}">
                <a16:creationId xmlns="" xmlns:a16="http://schemas.microsoft.com/office/drawing/2014/main" id="{8DB431A1-9806-9CFE-0E5F-1A5611C2A66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3" r="23"/>
          <a:stretch/>
        </p:blipFill>
        <p:spPr>
          <a:xfrm>
            <a:off x="0" y="0"/>
            <a:ext cx="12192000" cy="6880225"/>
          </a:xfrm>
        </p:spPr>
      </p:pic>
      <p:sp>
        <p:nvSpPr>
          <p:cNvPr id="3" name="Title 2">
            <a:extLst>
              <a:ext uri="{FF2B5EF4-FFF2-40B4-BE49-F238E27FC236}">
                <a16:creationId xmlns="" xmlns:a16="http://schemas.microsoft.com/office/drawing/2014/main" id="{9C37279A-330D-886F-340D-494A5005E5FC}"/>
              </a:ext>
            </a:extLst>
          </p:cNvPr>
          <p:cNvSpPr>
            <a:spLocks noGrp="1"/>
          </p:cNvSpPr>
          <p:nvPr>
            <p:ph type="title"/>
          </p:nvPr>
        </p:nvSpPr>
        <p:spPr>
          <a:xfrm>
            <a:off x="6309359" y="444933"/>
            <a:ext cx="5477479" cy="3291840"/>
          </a:xfrm>
        </p:spPr>
        <p:txBody>
          <a:bodyPr/>
          <a:lstStyle/>
          <a:p>
            <a:r>
              <a:rPr lang="en-US" dirty="0"/>
              <a:t>Power of communication</a:t>
            </a:r>
          </a:p>
        </p:txBody>
      </p:sp>
    </p:spTree>
    <p:extLst>
      <p:ext uri="{BB962C8B-B14F-4D97-AF65-F5344CB8AC3E}">
        <p14:creationId xmlns:p14="http://schemas.microsoft.com/office/powerpoint/2010/main" val="2249372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dirty="0"/>
              <a:t>Overcoming nervousness</a:t>
            </a:r>
          </a:p>
        </p:txBody>
      </p:sp>
      <p:pic>
        <p:nvPicPr>
          <p:cNvPr id="12" name="Picture Placeholder 4" descr="A close-up of a wood grain">
            <a:extLst>
              <a:ext uri="{FF2B5EF4-FFF2-40B4-BE49-F238E27FC236}">
                <a16:creationId xmlns="" xmlns:a16="http://schemas.microsoft.com/office/drawing/2014/main" id="{7D5BDB53-9169-3BBC-9362-0539514AC7DD}"/>
              </a:ext>
            </a:extLst>
          </p:cNvPr>
          <p:cNvPicPr>
            <a:picLocks noGrp="1" noChangeAspect="1"/>
          </p:cNvPicPr>
          <p:nvPr>
            <p:ph type="pic" sz="quarter" idx="12"/>
          </p:nvPr>
        </p:nvPicPr>
        <p:blipFill rotWithShape="1">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p:blipFill>
        <p:spPr>
          <a:xfrm>
            <a:off x="0" y="-11113"/>
            <a:ext cx="5791200" cy="6880226"/>
          </a:xfrm>
        </p:spPr>
      </p:pic>
      <p:sp>
        <p:nvSpPr>
          <p:cNvPr id="3" name="Text Placeholder 2">
            <a:extLst>
              <a:ext uri="{FF2B5EF4-FFF2-40B4-BE49-F238E27FC236}">
                <a16:creationId xmlns="" xmlns:a16="http://schemas.microsoft.com/office/drawing/2014/main" id="{0E02AE9C-BA1D-195E-3B93-A5A0CC03D8F3}"/>
              </a:ext>
            </a:extLst>
          </p:cNvPr>
          <p:cNvSpPr>
            <a:spLocks noGrp="1"/>
          </p:cNvSpPr>
          <p:nvPr>
            <p:ph type="body" sz="quarter" idx="11"/>
          </p:nvPr>
        </p:nvSpPr>
        <p:spPr>
          <a:xfrm>
            <a:off x="6299835" y="4568602"/>
            <a:ext cx="5486400" cy="1645920"/>
          </a:xfrm>
        </p:spPr>
        <p:txBody>
          <a:bodyPr/>
          <a:lstStyle/>
          <a:p>
            <a:r>
              <a:rPr lang="en-US" dirty="0"/>
              <a:t>Confidence-building strategies</a:t>
            </a:r>
          </a:p>
        </p:txBody>
      </p:sp>
    </p:spTree>
    <p:extLst>
      <p:ext uri="{BB962C8B-B14F-4D97-AF65-F5344CB8AC3E}">
        <p14:creationId xmlns:p14="http://schemas.microsoft.com/office/powerpoint/2010/main" val="1440871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Engaging the audience</a:t>
            </a:r>
          </a:p>
        </p:txBody>
      </p:sp>
      <p:sp>
        <p:nvSpPr>
          <p:cNvPr id="7" name="Text Placeholder 6">
            <a:extLst>
              <a:ext uri="{FF2B5EF4-FFF2-40B4-BE49-F238E27FC236}">
                <a16:creationId xmlns="" xmlns:a16="http://schemas.microsoft.com/office/drawing/2014/main" id="{F70BD87D-F7DA-961B-4024-A354DC87D168}"/>
              </a:ext>
            </a:extLst>
          </p:cNvPr>
          <p:cNvSpPr>
            <a:spLocks noGrp="1"/>
          </p:cNvSpPr>
          <p:nvPr>
            <p:ph sz="quarter" idx="13"/>
          </p:nvPr>
        </p:nvSpPr>
        <p:spPr>
          <a:xfrm>
            <a:off x="3657600" y="2281238"/>
            <a:ext cx="7810500" cy="3700462"/>
          </a:xfrm>
        </p:spPr>
        <p:txBody>
          <a:bodyPr>
            <a:normAutofit/>
          </a:bodyPr>
          <a:lstStyle/>
          <a:p>
            <a:r>
              <a:rPr lang="en-US" dirty="0"/>
              <a:t>Make eye contact with your audience to create a sense of intimacy and involvement</a:t>
            </a:r>
          </a:p>
          <a:p>
            <a:r>
              <a:rPr lang="en-US" dirty="0"/>
              <a:t>Weave relatable stories into your presentation using narratives that make your message memorable and impactful</a:t>
            </a:r>
          </a:p>
          <a:p>
            <a:r>
              <a:rPr lang="en-US" dirty="0"/>
              <a:t>Encourage questions and provide thoughtful responses to enhance audience participation</a:t>
            </a:r>
          </a:p>
          <a:p>
            <a:r>
              <a:rPr lang="en-US" dirty="0"/>
              <a:t>Use live polls or surveys to gather audience opinions, promoting engagement and making sure the audience feel involved</a:t>
            </a:r>
          </a:p>
          <a:p>
            <a:endParaRPr lang="en-US" dirty="0"/>
          </a:p>
          <a:p>
            <a:endParaRPr lang="en-US" dirty="0"/>
          </a:p>
        </p:txBody>
      </p:sp>
      <p:grpSp>
        <p:nvGrpSpPr>
          <p:cNvPr id="19" name="Group 18">
            <a:extLst>
              <a:ext uri="{FF2B5EF4-FFF2-40B4-BE49-F238E27FC236}">
                <a16:creationId xmlns="" xmlns:a16="http://schemas.microsoft.com/office/drawing/2014/main" id="{C78CEA4F-D72A-C069-6A51-328B103CA0CA}"/>
              </a:ext>
              <a:ext uri="{C183D7F6-B498-43B3-948B-1728B52AA6E4}">
                <adec:decorative xmlns=""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3200312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21633A5-8BE3-D44D-57F3-2EF161376844}"/>
            </a:ext>
          </a:extLst>
        </p:cNvPr>
        <p:cNvGrpSpPr/>
        <p:nvPr/>
      </p:nvGrpSpPr>
      <p:grpSpPr>
        <a:xfrm>
          <a:off x="0" y="0"/>
          <a:ext cx="0" cy="0"/>
          <a:chOff x="0" y="0"/>
          <a:chExt cx="0" cy="0"/>
        </a:xfrm>
      </p:grpSpPr>
      <p:sp>
        <p:nvSpPr>
          <p:cNvPr id="9" name="Title 8">
            <a:extLst>
              <a:ext uri="{FF2B5EF4-FFF2-40B4-BE49-F238E27FC236}">
                <a16:creationId xmlns="" xmlns:a16="http://schemas.microsoft.com/office/drawing/2014/main" id="{5AB6D40A-2A0A-AF3D-8CF7-3ECD37765637}"/>
              </a:ext>
            </a:extLst>
          </p:cNvPr>
          <p:cNvSpPr>
            <a:spLocks noGrp="1"/>
          </p:cNvSpPr>
          <p:nvPr>
            <p:ph type="ctrTitle"/>
          </p:nvPr>
        </p:nvSpPr>
        <p:spPr>
          <a:xfrm>
            <a:off x="6309904" y="411479"/>
            <a:ext cx="5486400" cy="3291840"/>
          </a:xfrm>
        </p:spPr>
        <p:txBody>
          <a:bodyPr/>
          <a:lstStyle/>
          <a:p>
            <a:r>
              <a:rPr lang="en-US" dirty="0"/>
              <a:t>Selecting visual aids</a:t>
            </a:r>
          </a:p>
        </p:txBody>
      </p:sp>
      <p:sp>
        <p:nvSpPr>
          <p:cNvPr id="3" name="Text Placeholder 2">
            <a:extLst>
              <a:ext uri="{FF2B5EF4-FFF2-40B4-BE49-F238E27FC236}">
                <a16:creationId xmlns="" xmlns:a16="http://schemas.microsoft.com/office/drawing/2014/main" id="{591442CD-A26D-1761-8CE7-8BC3075BB4ED}"/>
              </a:ext>
            </a:extLst>
          </p:cNvPr>
          <p:cNvSpPr>
            <a:spLocks noGrp="1"/>
          </p:cNvSpPr>
          <p:nvPr>
            <p:ph type="body" sz="quarter" idx="11"/>
          </p:nvPr>
        </p:nvSpPr>
        <p:spPr>
          <a:xfrm>
            <a:off x="6309905" y="4549552"/>
            <a:ext cx="5486400" cy="1645920"/>
          </a:xfrm>
        </p:spPr>
        <p:txBody>
          <a:bodyPr>
            <a:normAutofit/>
          </a:bodyPr>
          <a:lstStyle/>
          <a:p>
            <a:r>
              <a:rPr lang="en-US" dirty="0"/>
              <a:t>Enhancing your presentation</a:t>
            </a:r>
          </a:p>
        </p:txBody>
      </p:sp>
    </p:spTree>
    <p:extLst>
      <p:ext uri="{BB962C8B-B14F-4D97-AF65-F5344CB8AC3E}">
        <p14:creationId xmlns:p14="http://schemas.microsoft.com/office/powerpoint/2010/main" val="2039059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5346ED-721D-85EE-2F1B-A31D0912DE29}"/>
              </a:ext>
            </a:extLst>
          </p:cNvPr>
          <p:cNvSpPr>
            <a:spLocks noGrp="1"/>
          </p:cNvSpPr>
          <p:nvPr>
            <p:ph type="title"/>
          </p:nvPr>
        </p:nvSpPr>
        <p:spPr>
          <a:xfrm>
            <a:off x="594360" y="278129"/>
            <a:ext cx="9778365" cy="1494596"/>
          </a:xfrm>
        </p:spPr>
        <p:txBody>
          <a:bodyPr/>
          <a:lstStyle/>
          <a:p>
            <a:r>
              <a:rPr lang="en-US" dirty="0"/>
              <a:t>Effective delivery techniques</a:t>
            </a:r>
          </a:p>
        </p:txBody>
      </p:sp>
      <p:sp>
        <p:nvSpPr>
          <p:cNvPr id="3" name="Content Placeholder 2">
            <a:extLst>
              <a:ext uri="{FF2B5EF4-FFF2-40B4-BE49-F238E27FC236}">
                <a16:creationId xmlns="" xmlns:a16="http://schemas.microsoft.com/office/drawing/2014/main" id="{DB097449-5B72-ADA0-3B2D-1CBC160D6B90}"/>
              </a:ext>
            </a:extLst>
          </p:cNvPr>
          <p:cNvSpPr>
            <a:spLocks noGrp="1"/>
          </p:cNvSpPr>
          <p:nvPr>
            <p:ph sz="quarter" idx="15"/>
          </p:nvPr>
        </p:nvSpPr>
        <p:spPr>
          <a:xfrm>
            <a:off x="594360" y="2676525"/>
            <a:ext cx="4490827" cy="3597470"/>
          </a:xfrm>
        </p:spPr>
        <p:txBody>
          <a:bodyPr/>
          <a:lstStyle/>
          <a:p>
            <a:r>
              <a:rPr lang="en-US" dirty="0"/>
              <a:t>This is a powerful tool in public speaking. It involves varying pitch, tone, and volume to convey emotion, emphasize points, and maintain interest:</a:t>
            </a:r>
          </a:p>
          <a:p>
            <a:pPr lvl="1"/>
            <a:r>
              <a:rPr lang="en-US" dirty="0"/>
              <a:t>Pitch variation</a:t>
            </a:r>
          </a:p>
          <a:p>
            <a:pPr lvl="1"/>
            <a:r>
              <a:rPr lang="en-US" dirty="0"/>
              <a:t>Tone inflection</a:t>
            </a:r>
          </a:p>
          <a:p>
            <a:pPr lvl="1"/>
            <a:r>
              <a:rPr lang="en-US" dirty="0"/>
              <a:t>Volume control</a:t>
            </a:r>
          </a:p>
        </p:txBody>
      </p:sp>
      <p:sp>
        <p:nvSpPr>
          <p:cNvPr id="4" name="Content Placeholder 3">
            <a:extLst>
              <a:ext uri="{FF2B5EF4-FFF2-40B4-BE49-F238E27FC236}">
                <a16:creationId xmlns="" xmlns:a16="http://schemas.microsoft.com/office/drawing/2014/main" id="{41FC7B50-71A6-D8BE-C032-5EB4CF5706D5}"/>
              </a:ext>
            </a:extLst>
          </p:cNvPr>
          <p:cNvSpPr>
            <a:spLocks noGrp="1"/>
          </p:cNvSpPr>
          <p:nvPr>
            <p:ph sz="quarter" idx="16"/>
          </p:nvPr>
        </p:nvSpPr>
        <p:spPr>
          <a:xfrm>
            <a:off x="5881898" y="2676525"/>
            <a:ext cx="4490827" cy="3597470"/>
          </a:xfrm>
        </p:spPr>
        <p:txBody>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Tree>
    <p:extLst>
      <p:ext uri="{BB962C8B-B14F-4D97-AF65-F5344CB8AC3E}">
        <p14:creationId xmlns:p14="http://schemas.microsoft.com/office/powerpoint/2010/main" val="888484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BD29B5-1B58-809F-FEA7-B82105E94664}"/>
              </a:ext>
            </a:extLst>
          </p:cNvPr>
          <p:cNvSpPr>
            <a:spLocks noGrp="1"/>
          </p:cNvSpPr>
          <p:nvPr>
            <p:ph type="title"/>
          </p:nvPr>
        </p:nvSpPr>
        <p:spPr>
          <a:xfrm>
            <a:off x="6318885" y="3499667"/>
            <a:ext cx="4939666" cy="2542810"/>
          </a:xfrm>
        </p:spPr>
        <p:txBody>
          <a:bodyPr/>
          <a:lstStyle/>
          <a:p>
            <a:r>
              <a:rPr lang="en-US" dirty="0"/>
              <a:t>Navigating Q&amp;A sessions</a:t>
            </a:r>
          </a:p>
        </p:txBody>
      </p:sp>
      <p:sp>
        <p:nvSpPr>
          <p:cNvPr id="4" name="Content Placeholder 3">
            <a:extLst>
              <a:ext uri="{FF2B5EF4-FFF2-40B4-BE49-F238E27FC236}">
                <a16:creationId xmlns="" xmlns:a16="http://schemas.microsoft.com/office/drawing/2014/main" id="{07C3632C-2D2E-7026-33B8-EE42DA4BDB5C}"/>
              </a:ext>
            </a:extLst>
          </p:cNvPr>
          <p:cNvSpPr>
            <a:spLocks noGrp="1"/>
          </p:cNvSpPr>
          <p:nvPr>
            <p:ph sz="quarter" idx="14"/>
          </p:nvPr>
        </p:nvSpPr>
        <p:spPr>
          <a:xfrm>
            <a:off x="603885" y="457201"/>
            <a:ext cx="5198269" cy="2305050"/>
          </a:xfrm>
        </p:spPr>
        <p:txBody>
          <a:bodyPr/>
          <a:lstStyle/>
          <a:p>
            <a:r>
              <a:rPr lang="en-US" dirty="0"/>
              <a:t>Know your material in advance</a:t>
            </a:r>
          </a:p>
          <a:p>
            <a:r>
              <a:rPr lang="en-US" dirty="0"/>
              <a:t>Anticipate common questions</a:t>
            </a:r>
          </a:p>
          <a:p>
            <a:r>
              <a:rPr lang="en-US" dirty="0"/>
              <a:t>Rehearse your responses</a:t>
            </a:r>
          </a:p>
        </p:txBody>
      </p:sp>
      <p:sp>
        <p:nvSpPr>
          <p:cNvPr id="3" name="Content Placeholder 2">
            <a:extLst>
              <a:ext uri="{FF2B5EF4-FFF2-40B4-BE49-F238E27FC236}">
                <a16:creationId xmlns="" xmlns:a16="http://schemas.microsoft.com/office/drawing/2014/main" id="{8B599B60-BF79-A832-6AD4-6C6FC6CE4317}"/>
              </a:ext>
            </a:extLst>
          </p:cNvPr>
          <p:cNvSpPr>
            <a:spLocks noGrp="1"/>
          </p:cNvSpPr>
          <p:nvPr>
            <p:ph sz="quarter" idx="15"/>
          </p:nvPr>
        </p:nvSpPr>
        <p:spPr>
          <a:xfrm>
            <a:off x="594360" y="2810595"/>
            <a:ext cx="5198269" cy="3319513"/>
          </a:xfrm>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Tree>
    <p:extLst>
      <p:ext uri="{BB962C8B-B14F-4D97-AF65-F5344CB8AC3E}">
        <p14:creationId xmlns:p14="http://schemas.microsoft.com/office/powerpoint/2010/main" val="3088225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2A871D-B15E-C971-7C85-0AF173E38781}"/>
              </a:ext>
            </a:extLst>
          </p:cNvPr>
          <p:cNvSpPr>
            <a:spLocks noGrp="1"/>
          </p:cNvSpPr>
          <p:nvPr>
            <p:ph type="title"/>
          </p:nvPr>
        </p:nvSpPr>
        <p:spPr>
          <a:xfrm>
            <a:off x="575310" y="278129"/>
            <a:ext cx="5063490" cy="2354026"/>
          </a:xfrm>
        </p:spPr>
        <p:txBody>
          <a:bodyPr/>
          <a:lstStyle/>
          <a:p>
            <a:r>
              <a:rPr lang="en-US" dirty="0"/>
              <a:t>Speaking impact</a:t>
            </a:r>
          </a:p>
        </p:txBody>
      </p:sp>
      <p:sp>
        <p:nvSpPr>
          <p:cNvPr id="3" name="Content Placeholder 2">
            <a:extLst>
              <a:ext uri="{FF2B5EF4-FFF2-40B4-BE49-F238E27FC236}">
                <a16:creationId xmlns="" xmlns:a16="http://schemas.microsoft.com/office/drawing/2014/main" id="{34F2E863-4A4C-76FE-444A-083F93043389}"/>
              </a:ext>
            </a:extLst>
          </p:cNvPr>
          <p:cNvSpPr>
            <a:spLocks noGrp="1"/>
          </p:cNvSpPr>
          <p:nvPr>
            <p:ph sz="quarter" idx="16"/>
          </p:nvPr>
        </p:nvSpPr>
        <p:spPr>
          <a:xfrm>
            <a:off x="593725" y="3279775"/>
            <a:ext cx="5045075" cy="2994025"/>
          </a:xfrm>
        </p:spPr>
        <p:txBody>
          <a:bodyPr>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a:p>
            <a:endParaRPr lang="en-US" dirty="0"/>
          </a:p>
        </p:txBody>
      </p:sp>
      <p:pic>
        <p:nvPicPr>
          <p:cNvPr id="5" name="Picture Placeholder 52" descr="Hanging lightbulbs">
            <a:extLst>
              <a:ext uri="{FF2B5EF4-FFF2-40B4-BE49-F238E27FC236}">
                <a16:creationId xmlns="" xmlns:a16="http://schemas.microsoft.com/office/drawing/2014/main" id="{F2B2501C-600C-11B3-1ECD-912D988906A5}"/>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6" r="16"/>
          <a:stretch/>
        </p:blipFill>
        <p:spPr>
          <a:xfrm>
            <a:off x="6096000" y="0"/>
            <a:ext cx="6118225" cy="6858000"/>
          </a:xfrm>
        </p:spPr>
      </p:pic>
    </p:spTree>
    <p:extLst>
      <p:ext uri="{BB962C8B-B14F-4D97-AF65-F5344CB8AC3E}">
        <p14:creationId xmlns:p14="http://schemas.microsoft.com/office/powerpoint/2010/main" val="298364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76A9A9A7-F1D2-237D-AC72-E21A286F0A6F}"/>
              </a:ext>
            </a:extLst>
          </p:cNvPr>
          <p:cNvSpPr>
            <a:spLocks noGrp="1"/>
          </p:cNvSpPr>
          <p:nvPr>
            <p:ph type="title"/>
          </p:nvPr>
        </p:nvSpPr>
        <p:spPr>
          <a:xfrm>
            <a:off x="3661409" y="4661717"/>
            <a:ext cx="7936230" cy="1380760"/>
          </a:xfrm>
        </p:spPr>
        <p:txBody>
          <a:bodyPr/>
          <a:lstStyle/>
          <a:p>
            <a:r>
              <a:rPr lang="en-US" dirty="0"/>
              <a:t>Dynamic delivery</a:t>
            </a:r>
          </a:p>
        </p:txBody>
      </p:sp>
      <p:sp>
        <p:nvSpPr>
          <p:cNvPr id="4" name="Content Placeholder 3">
            <a:extLst>
              <a:ext uri="{FF2B5EF4-FFF2-40B4-BE49-F238E27FC236}">
                <a16:creationId xmlns="" xmlns:a16="http://schemas.microsoft.com/office/drawing/2014/main" id="{CDB14AAA-1F04-769D-E7F0-4F68C8EB9283}"/>
              </a:ext>
            </a:extLst>
          </p:cNvPr>
          <p:cNvSpPr>
            <a:spLocks noGrp="1"/>
          </p:cNvSpPr>
          <p:nvPr>
            <p:ph sz="quarter" idx="14"/>
          </p:nvPr>
        </p:nvSpPr>
        <p:spPr>
          <a:xfrm>
            <a:off x="603885" y="584005"/>
            <a:ext cx="2825115" cy="3999060"/>
          </a:xfrm>
        </p:spPr>
        <p:txBody>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8" name="Table Placeholder 2">
            <a:extLst>
              <a:ext uri="{FF2B5EF4-FFF2-40B4-BE49-F238E27FC236}">
                <a16:creationId xmlns="" xmlns:a16="http://schemas.microsoft.com/office/drawing/2014/main" id="{C60AA2D2-28D7-69D7-F6C5-B31DAD3332C1}"/>
              </a:ext>
            </a:extLst>
          </p:cNvPr>
          <p:cNvGraphicFramePr>
            <a:graphicFrameLocks noGrp="1"/>
          </p:cNvGraphicFramePr>
          <p:nvPr>
            <p:ph sz="quarter" idx="13"/>
            <p:extLst>
              <p:ext uri="{D42A27DB-BD31-4B8C-83A1-F6EECF244321}">
                <p14:modId xmlns:p14="http://schemas.microsoft.com/office/powerpoint/2010/main" val="598521189"/>
              </p:ext>
            </p:extLst>
          </p:nvPr>
        </p:nvGraphicFramePr>
        <p:xfrm>
          <a:off x="3670300" y="584200"/>
          <a:ext cx="7930340" cy="3964681"/>
        </p:xfrm>
        <a:graphic>
          <a:graphicData uri="http://schemas.openxmlformats.org/drawingml/2006/table">
            <a:tbl>
              <a:tblPr firstRow="1" bandRow="1">
                <a:tableStyleId>{8A107856-5554-42FB-B03E-39F5DBC370BA}</a:tableStyleId>
              </a:tblPr>
              <a:tblGrid>
                <a:gridCol w="1982585">
                  <a:extLst>
                    <a:ext uri="{9D8B030D-6E8A-4147-A177-3AD203B41FA5}">
                      <a16:colId xmlns="" xmlns:a16="http://schemas.microsoft.com/office/drawing/2014/main" val="127040821"/>
                    </a:ext>
                  </a:extLst>
                </a:gridCol>
                <a:gridCol w="1982585">
                  <a:extLst>
                    <a:ext uri="{9D8B030D-6E8A-4147-A177-3AD203B41FA5}">
                      <a16:colId xmlns="" xmlns:a16="http://schemas.microsoft.com/office/drawing/2014/main" val="149845700"/>
                    </a:ext>
                  </a:extLst>
                </a:gridCol>
                <a:gridCol w="1982585">
                  <a:extLst>
                    <a:ext uri="{9D8B030D-6E8A-4147-A177-3AD203B41FA5}">
                      <a16:colId xmlns="" xmlns:a16="http://schemas.microsoft.com/office/drawing/2014/main" val="3119692462"/>
                    </a:ext>
                  </a:extLst>
                </a:gridCol>
                <a:gridCol w="1982585">
                  <a:extLst>
                    <a:ext uri="{9D8B030D-6E8A-4147-A177-3AD203B41FA5}">
                      <a16:colId xmlns="" xmlns:a16="http://schemas.microsoft.com/office/drawing/2014/main" val="3472639139"/>
                    </a:ext>
                  </a:extLst>
                </a:gridCol>
              </a:tblGrid>
              <a:tr h="511373">
                <a:tc>
                  <a:txBody>
                    <a:bodyPr/>
                    <a:lstStyle/>
                    <a:p>
                      <a:pPr algn="ctr"/>
                      <a:r>
                        <a:rPr lang="en-US" b="0" dirty="0">
                          <a:latin typeface="+mj-lt"/>
                        </a:rPr>
                        <a:t>Metric</a:t>
                      </a:r>
                    </a:p>
                  </a:txBody>
                  <a:tcPr anchor="ctr"/>
                </a:tc>
                <a:tc>
                  <a:txBody>
                    <a:bodyPr/>
                    <a:lstStyle/>
                    <a:p>
                      <a:pPr algn="ctr"/>
                      <a:r>
                        <a:rPr lang="en-US" b="0" dirty="0">
                          <a:latin typeface="+mj-lt"/>
                        </a:rPr>
                        <a:t>Measurement</a:t>
                      </a:r>
                    </a:p>
                  </a:txBody>
                  <a:tcPr anchor="ctr"/>
                </a:tc>
                <a:tc>
                  <a:txBody>
                    <a:bodyPr/>
                    <a:lstStyle/>
                    <a:p>
                      <a:pPr algn="ctr"/>
                      <a:r>
                        <a:rPr lang="en-US" b="0" dirty="0">
                          <a:latin typeface="+mj-lt"/>
                        </a:rPr>
                        <a:t>Target</a:t>
                      </a:r>
                    </a:p>
                  </a:txBody>
                  <a:tcPr anchor="ctr"/>
                </a:tc>
                <a:tc>
                  <a:txBody>
                    <a:bodyPr/>
                    <a:lstStyle/>
                    <a:p>
                      <a:pPr algn="ctr"/>
                      <a:r>
                        <a:rPr lang="en-US" b="0" dirty="0">
                          <a:latin typeface="+mj-lt"/>
                        </a:rPr>
                        <a:t>Actual</a:t>
                      </a:r>
                    </a:p>
                  </a:txBody>
                  <a:tcPr anchor="ctr"/>
                </a:tc>
                <a:extLst>
                  <a:ext uri="{0D108BD9-81ED-4DB2-BD59-A6C34878D82A}">
                    <a16:rowId xmlns="" xmlns:a16="http://schemas.microsoft.com/office/drawing/2014/main" val="3298013591"/>
                  </a:ext>
                </a:extLst>
              </a:tr>
              <a:tr h="708914">
                <a:tc>
                  <a:txBody>
                    <a:bodyPr/>
                    <a:lstStyle/>
                    <a:p>
                      <a:pPr algn="ctr"/>
                      <a:r>
                        <a:rPr lang="en-US" b="0" dirty="0"/>
                        <a:t>Audience attendance</a:t>
                      </a:r>
                    </a:p>
                  </a:txBody>
                  <a:tcPr anchor="ctr"/>
                </a:tc>
                <a:tc>
                  <a:txBody>
                    <a:bodyPr/>
                    <a:lstStyle/>
                    <a:p>
                      <a:pPr algn="ctr"/>
                      <a:r>
                        <a:rPr lang="en-US" b="0" dirty="0"/>
                        <a:t># of attendees</a:t>
                      </a:r>
                    </a:p>
                  </a:txBody>
                  <a:tcPr anchor="ctr"/>
                </a:tc>
                <a:tc>
                  <a:txBody>
                    <a:bodyPr/>
                    <a:lstStyle/>
                    <a:p>
                      <a:pPr algn="ctr"/>
                      <a:r>
                        <a:rPr lang="en-US" b="0" dirty="0"/>
                        <a:t>150</a:t>
                      </a:r>
                    </a:p>
                  </a:txBody>
                  <a:tcPr anchor="ctr"/>
                </a:tc>
                <a:tc>
                  <a:txBody>
                    <a:bodyPr/>
                    <a:lstStyle/>
                    <a:p>
                      <a:pPr algn="ctr"/>
                      <a:r>
                        <a:rPr lang="en-US" b="0" dirty="0"/>
                        <a:t>120</a:t>
                      </a:r>
                    </a:p>
                  </a:txBody>
                  <a:tcPr anchor="ctr"/>
                </a:tc>
                <a:extLst>
                  <a:ext uri="{0D108BD9-81ED-4DB2-BD59-A6C34878D82A}">
                    <a16:rowId xmlns="" xmlns:a16="http://schemas.microsoft.com/office/drawing/2014/main" val="3873867931"/>
                  </a:ext>
                </a:extLst>
              </a:tr>
              <a:tr h="708914">
                <a:tc>
                  <a:txBody>
                    <a:bodyPr/>
                    <a:lstStyle/>
                    <a:p>
                      <a:pPr algn="ctr"/>
                      <a:r>
                        <a:rPr lang="en-US" b="0" dirty="0"/>
                        <a:t>Engagement duration</a:t>
                      </a:r>
                    </a:p>
                  </a:txBody>
                  <a:tcPr anchor="ctr"/>
                </a:tc>
                <a:tc>
                  <a:txBody>
                    <a:bodyPr/>
                    <a:lstStyle/>
                    <a:p>
                      <a:pPr algn="ctr"/>
                      <a:r>
                        <a:rPr lang="en-US" b="0" dirty="0"/>
                        <a:t>Minutes</a:t>
                      </a:r>
                    </a:p>
                  </a:txBody>
                  <a:tcPr anchor="ctr"/>
                </a:tc>
                <a:tc>
                  <a:txBody>
                    <a:bodyPr/>
                    <a:lstStyle/>
                    <a:p>
                      <a:pPr algn="ctr"/>
                      <a:r>
                        <a:rPr lang="en-US" b="0" dirty="0"/>
                        <a:t>60</a:t>
                      </a:r>
                    </a:p>
                  </a:txBody>
                  <a:tcPr anchor="ctr"/>
                </a:tc>
                <a:tc>
                  <a:txBody>
                    <a:bodyPr/>
                    <a:lstStyle/>
                    <a:p>
                      <a:pPr algn="ctr"/>
                      <a:r>
                        <a:rPr lang="en-US" b="0" dirty="0"/>
                        <a:t>75</a:t>
                      </a:r>
                    </a:p>
                  </a:txBody>
                  <a:tcPr anchor="ctr"/>
                </a:tc>
                <a:extLst>
                  <a:ext uri="{0D108BD9-81ED-4DB2-BD59-A6C34878D82A}">
                    <a16:rowId xmlns="" xmlns:a16="http://schemas.microsoft.com/office/drawing/2014/main" val="85209771"/>
                  </a:ext>
                </a:extLst>
              </a:tr>
              <a:tr h="511373">
                <a:tc>
                  <a:txBody>
                    <a:bodyPr/>
                    <a:lstStyle/>
                    <a:p>
                      <a:pPr algn="ctr"/>
                      <a:r>
                        <a:rPr lang="en-US" b="0" dirty="0"/>
                        <a:t>Q&amp;A interaction</a:t>
                      </a:r>
                    </a:p>
                  </a:txBody>
                  <a:tcPr anchor="ctr"/>
                </a:tc>
                <a:tc>
                  <a:txBody>
                    <a:bodyPr/>
                    <a:lstStyle/>
                    <a:p>
                      <a:pPr algn="ctr"/>
                      <a:r>
                        <a:rPr lang="en-US" b="0" dirty="0"/>
                        <a:t># of questions</a:t>
                      </a:r>
                    </a:p>
                  </a:txBody>
                  <a:tcPr anchor="ctr"/>
                </a:tc>
                <a:tc>
                  <a:txBody>
                    <a:bodyPr/>
                    <a:lstStyle/>
                    <a:p>
                      <a:pPr algn="ctr"/>
                      <a:r>
                        <a:rPr lang="en-US" b="0" dirty="0"/>
                        <a:t>10</a:t>
                      </a:r>
                    </a:p>
                  </a:txBody>
                  <a:tcPr anchor="ctr"/>
                </a:tc>
                <a:tc>
                  <a:txBody>
                    <a:bodyPr/>
                    <a:lstStyle/>
                    <a:p>
                      <a:pPr algn="ctr"/>
                      <a:r>
                        <a:rPr lang="en-US" b="0" dirty="0"/>
                        <a:t>15</a:t>
                      </a:r>
                    </a:p>
                  </a:txBody>
                  <a:tcPr anchor="ctr"/>
                </a:tc>
                <a:extLst>
                  <a:ext uri="{0D108BD9-81ED-4DB2-BD59-A6C34878D82A}">
                    <a16:rowId xmlns="" xmlns:a16="http://schemas.microsoft.com/office/drawing/2014/main" val="4061031278"/>
                  </a:ext>
                </a:extLst>
              </a:tr>
              <a:tr h="511373">
                <a:tc>
                  <a:txBody>
                    <a:bodyPr/>
                    <a:lstStyle/>
                    <a:p>
                      <a:pPr algn="ctr"/>
                      <a:r>
                        <a:rPr lang="en-US" b="0" dirty="0"/>
                        <a:t>Positive feedback</a:t>
                      </a:r>
                    </a:p>
                  </a:txBody>
                  <a:tcPr anchor="ctr"/>
                </a:tc>
                <a:tc>
                  <a:txBody>
                    <a:bodyPr/>
                    <a:lstStyle/>
                    <a:p>
                      <a:pPr algn="ctr"/>
                      <a:r>
                        <a:rPr lang="en-US" b="0" dirty="0"/>
                        <a:t>Percentage (%)</a:t>
                      </a:r>
                    </a:p>
                  </a:txBody>
                  <a:tcPr anchor="ctr"/>
                </a:tc>
                <a:tc>
                  <a:txBody>
                    <a:bodyPr/>
                    <a:lstStyle/>
                    <a:p>
                      <a:pPr algn="ctr"/>
                      <a:r>
                        <a:rPr lang="en-US" b="0" dirty="0"/>
                        <a:t>90</a:t>
                      </a:r>
                    </a:p>
                  </a:txBody>
                  <a:tcPr anchor="ctr"/>
                </a:tc>
                <a:tc>
                  <a:txBody>
                    <a:bodyPr/>
                    <a:lstStyle/>
                    <a:p>
                      <a:pPr algn="ctr"/>
                      <a:r>
                        <a:rPr lang="en-US" b="0" dirty="0"/>
                        <a:t>95</a:t>
                      </a:r>
                    </a:p>
                  </a:txBody>
                  <a:tcPr anchor="ctr"/>
                </a:tc>
                <a:extLst>
                  <a:ext uri="{0D108BD9-81ED-4DB2-BD59-A6C34878D82A}">
                    <a16:rowId xmlns="" xmlns:a16="http://schemas.microsoft.com/office/drawing/2014/main" val="3591840781"/>
                  </a:ext>
                </a:extLst>
              </a:tr>
              <a:tr h="1012734">
                <a:tc>
                  <a:txBody>
                    <a:bodyPr/>
                    <a:lstStyle/>
                    <a:p>
                      <a:pPr algn="ctr"/>
                      <a:r>
                        <a:rPr lang="en-US" b="0" dirty="0"/>
                        <a:t>Rate of information retention</a:t>
                      </a:r>
                    </a:p>
                  </a:txBody>
                  <a:tcPr anchor="ctr"/>
                </a:tc>
                <a:tc>
                  <a:txBody>
                    <a:bodyPr/>
                    <a:lstStyle/>
                    <a:p>
                      <a:pPr algn="ctr"/>
                      <a:r>
                        <a:rPr lang="en-US" b="0" dirty="0"/>
                        <a:t>Percentage (%)</a:t>
                      </a:r>
                    </a:p>
                  </a:txBody>
                  <a:tcPr anchor="ctr"/>
                </a:tc>
                <a:tc>
                  <a:txBody>
                    <a:bodyPr/>
                    <a:lstStyle/>
                    <a:p>
                      <a:pPr algn="ctr"/>
                      <a:r>
                        <a:rPr lang="en-US" b="0" dirty="0"/>
                        <a:t>80</a:t>
                      </a:r>
                    </a:p>
                  </a:txBody>
                  <a:tcPr anchor="ctr"/>
                </a:tc>
                <a:tc>
                  <a:txBody>
                    <a:bodyPr/>
                    <a:lstStyle/>
                    <a:p>
                      <a:pPr algn="ctr"/>
                      <a:r>
                        <a:rPr lang="en-US" b="0" dirty="0"/>
                        <a:t>85</a:t>
                      </a:r>
                    </a:p>
                  </a:txBody>
                  <a:tcPr anchor="ctr"/>
                </a:tc>
                <a:extLst>
                  <a:ext uri="{0D108BD9-81ED-4DB2-BD59-A6C34878D82A}">
                    <a16:rowId xmlns="" xmlns:a16="http://schemas.microsoft.com/office/drawing/2014/main" val="335389741"/>
                  </a:ext>
                </a:extLst>
              </a:tr>
            </a:tbl>
          </a:graphicData>
        </a:graphic>
      </p:graphicFrame>
    </p:spTree>
    <p:extLst>
      <p:ext uri="{BB962C8B-B14F-4D97-AF65-F5344CB8AC3E}">
        <p14:creationId xmlns:p14="http://schemas.microsoft.com/office/powerpoint/2010/main" val="4127695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759DC4-8B30-98A0-5BAB-C78BA4A4AD55}"/>
              </a:ext>
            </a:extLst>
          </p:cNvPr>
          <p:cNvSpPr>
            <a:spLocks noGrp="1"/>
          </p:cNvSpPr>
          <p:nvPr>
            <p:ph type="title"/>
          </p:nvPr>
        </p:nvSpPr>
        <p:spPr>
          <a:xfrm>
            <a:off x="594360" y="198408"/>
            <a:ext cx="10972800" cy="1574317"/>
          </a:xfrm>
        </p:spPr>
        <p:txBody>
          <a:bodyPr/>
          <a:lstStyle/>
          <a:p>
            <a:r>
              <a:rPr lang="en-US" dirty="0"/>
              <a:t>Final tips &amp; takeaways</a:t>
            </a:r>
          </a:p>
        </p:txBody>
      </p:sp>
      <p:sp>
        <p:nvSpPr>
          <p:cNvPr id="3" name="Content Placeholder 2">
            <a:extLst>
              <a:ext uri="{FF2B5EF4-FFF2-40B4-BE49-F238E27FC236}">
                <a16:creationId xmlns="" xmlns:a16="http://schemas.microsoft.com/office/drawing/2014/main" id="{4096FB3A-B62C-3DAB-4FD1-B4EBDD650AEF}"/>
              </a:ext>
            </a:extLst>
          </p:cNvPr>
          <p:cNvSpPr>
            <a:spLocks noGrp="1"/>
          </p:cNvSpPr>
          <p:nvPr>
            <p:ph sz="quarter" idx="13"/>
          </p:nvPr>
        </p:nvSpPr>
        <p:spPr>
          <a:xfrm>
            <a:off x="595523" y="2676525"/>
            <a:ext cx="5746750" cy="3597470"/>
          </a:xfrm>
        </p:spPr>
        <p:txBody>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pPr lvl="1"/>
            <a:endParaRPr lang="en-US" dirty="0"/>
          </a:p>
        </p:txBody>
      </p:sp>
      <p:sp>
        <p:nvSpPr>
          <p:cNvPr id="4" name="Content Placeholder 3">
            <a:extLst>
              <a:ext uri="{FF2B5EF4-FFF2-40B4-BE49-F238E27FC236}">
                <a16:creationId xmlns="" xmlns:a16="http://schemas.microsoft.com/office/drawing/2014/main" id="{43E198AA-251D-4446-30C4-8F2FA7F6A72C}"/>
              </a:ext>
            </a:extLst>
          </p:cNvPr>
          <p:cNvSpPr>
            <a:spLocks noGrp="1"/>
          </p:cNvSpPr>
          <p:nvPr>
            <p:ph sz="quarter" idx="14"/>
          </p:nvPr>
        </p:nvSpPr>
        <p:spPr>
          <a:xfrm>
            <a:off x="7620000" y="2676525"/>
            <a:ext cx="3947160" cy="3597470"/>
          </a:xfrm>
        </p:spPr>
        <p:txBody>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Tree>
    <p:extLst>
      <p:ext uri="{BB962C8B-B14F-4D97-AF65-F5344CB8AC3E}">
        <p14:creationId xmlns:p14="http://schemas.microsoft.com/office/powerpoint/2010/main" val="1850768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7090BF-112C-5830-01CF-55D12D1D04D1}"/>
              </a:ext>
            </a:extLst>
          </p:cNvPr>
          <p:cNvSpPr>
            <a:spLocks noGrp="1"/>
          </p:cNvSpPr>
          <p:nvPr>
            <p:ph type="title"/>
          </p:nvPr>
        </p:nvSpPr>
        <p:spPr/>
        <p:txBody>
          <a:bodyPr/>
          <a:lstStyle/>
          <a:p>
            <a:r>
              <a:rPr lang="en-US" sz="4400" b="0" i="0" u="none" strike="noStrike" baseline="0" dirty="0">
                <a:solidFill>
                  <a:srgbClr val="05192D"/>
                </a:solidFill>
                <a:latin typeface="StudioFeixenSans-Semibold"/>
              </a:rPr>
              <a:t>Train-test split</a:t>
            </a:r>
            <a:br>
              <a:rPr lang="en-US" sz="4400" b="0" i="0" u="none" strike="noStrike" baseline="0" dirty="0">
                <a:solidFill>
                  <a:srgbClr val="05192D"/>
                </a:solidFill>
                <a:latin typeface="StudioFeixenSans-Semibold"/>
              </a:rPr>
            </a:br>
            <a:endParaRPr lang="en-US" dirty="0"/>
          </a:p>
        </p:txBody>
      </p:sp>
      <p:sp>
        <p:nvSpPr>
          <p:cNvPr id="3" name="Content Placeholder 2">
            <a:extLst>
              <a:ext uri="{FF2B5EF4-FFF2-40B4-BE49-F238E27FC236}">
                <a16:creationId xmlns="" xmlns:a16="http://schemas.microsoft.com/office/drawing/2014/main" id="{322E0AC6-1D16-1CA4-1847-D8E5A131DC3B}"/>
              </a:ext>
            </a:extLst>
          </p:cNvPr>
          <p:cNvSpPr>
            <a:spLocks noGrp="1"/>
          </p:cNvSpPr>
          <p:nvPr>
            <p:ph sz="quarter" idx="13"/>
          </p:nvPr>
        </p:nvSpPr>
        <p:spPr/>
        <p:txBody>
          <a:bodyPr/>
          <a:lstStyle/>
          <a:p>
            <a:pPr algn="l"/>
            <a:r>
              <a:rPr lang="en-US" sz="1800" b="0" i="0" u="none" strike="noStrike" baseline="0" dirty="0">
                <a:solidFill>
                  <a:srgbClr val="05192D"/>
                </a:solidFill>
                <a:latin typeface="StudioFeixenSans-Regular"/>
              </a:rPr>
              <a:t>No random splitting for time series!</a:t>
            </a:r>
          </a:p>
          <a:p>
            <a:pPr algn="l"/>
            <a:r>
              <a:rPr lang="en-US" sz="1800" b="0" i="0" u="none" strike="noStrike" baseline="0" dirty="0">
                <a:solidFill>
                  <a:srgbClr val="05192D"/>
                </a:solidFill>
                <a:latin typeface="StudioFeixenSans-Semibold"/>
              </a:rPr>
              <a:t>Look-ahead bias</a:t>
            </a:r>
            <a:r>
              <a:rPr lang="en-US" sz="1800" b="0" i="0" u="none" strike="noStrike" baseline="0" dirty="0">
                <a:solidFill>
                  <a:srgbClr val="05192D"/>
                </a:solidFill>
                <a:latin typeface="StudioFeixenSans-Regular"/>
              </a:rPr>
              <a:t>: model has info about the future</a:t>
            </a:r>
          </a:p>
          <a:p>
            <a:pPr algn="l"/>
            <a:r>
              <a:rPr lang="en-US" sz="1800" b="0" i="0" u="none" strike="noStrike" baseline="0" dirty="0">
                <a:solidFill>
                  <a:srgbClr val="05192D"/>
                </a:solidFill>
                <a:latin typeface="StudioFeixenSans-Regular"/>
              </a:rPr>
              <a:t>Solution: split by time</a:t>
            </a:r>
          </a:p>
          <a:p>
            <a:pPr algn="l"/>
            <a:endParaRPr lang="en-US" dirty="0"/>
          </a:p>
        </p:txBody>
      </p:sp>
      <p:pic>
        <p:nvPicPr>
          <p:cNvPr id="5" name="Picture 4">
            <a:extLst>
              <a:ext uri="{FF2B5EF4-FFF2-40B4-BE49-F238E27FC236}">
                <a16:creationId xmlns="" xmlns:a16="http://schemas.microsoft.com/office/drawing/2014/main" id="{96C1AD38-78B7-5EE6-9230-DB1A59E0FB15}"/>
              </a:ext>
            </a:extLst>
          </p:cNvPr>
          <p:cNvPicPr>
            <a:picLocks noChangeAspect="1"/>
          </p:cNvPicPr>
          <p:nvPr/>
        </p:nvPicPr>
        <p:blipFill>
          <a:blip r:embed="rId2"/>
          <a:stretch>
            <a:fillRect/>
          </a:stretch>
        </p:blipFill>
        <p:spPr>
          <a:xfrm>
            <a:off x="1083366" y="3993857"/>
            <a:ext cx="7386430" cy="1403422"/>
          </a:xfrm>
          <a:prstGeom prst="rect">
            <a:avLst/>
          </a:prstGeom>
        </p:spPr>
      </p:pic>
    </p:spTree>
    <p:extLst>
      <p:ext uri="{BB962C8B-B14F-4D97-AF65-F5344CB8AC3E}">
        <p14:creationId xmlns:p14="http://schemas.microsoft.com/office/powerpoint/2010/main" val="2928212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7AB9C34-2B13-E66F-1053-2BA156F89425}"/>
              </a:ext>
            </a:extLst>
          </p:cNvPr>
          <p:cNvSpPr>
            <a:spLocks noGrp="1"/>
          </p:cNvSpPr>
          <p:nvPr>
            <p:ph type="title"/>
          </p:nvPr>
        </p:nvSpPr>
        <p:spPr>
          <a:xfrm>
            <a:off x="594360" y="584005"/>
            <a:ext cx="10972800" cy="1188720"/>
          </a:xfrm>
        </p:spPr>
        <p:txBody>
          <a:bodyPr/>
          <a:lstStyle/>
          <a:p>
            <a:r>
              <a:rPr lang="en-US" dirty="0"/>
              <a:t>Speaking engagement metrics</a:t>
            </a:r>
          </a:p>
        </p:txBody>
      </p:sp>
      <p:graphicFrame>
        <p:nvGraphicFramePr>
          <p:cNvPr id="4" name="Table Placeholder 3">
            <a:extLst>
              <a:ext uri="{FF2B5EF4-FFF2-40B4-BE49-F238E27FC236}">
                <a16:creationId xmlns="" xmlns:a16="http://schemas.microsoft.com/office/drawing/2014/main" id="{4D1FB21E-CCFB-8E64-064C-DB8195F86847}"/>
              </a:ext>
            </a:extLst>
          </p:cNvPr>
          <p:cNvGraphicFramePr>
            <a:graphicFrameLocks noGrp="1"/>
          </p:cNvGraphicFramePr>
          <p:nvPr>
            <p:ph type="tbl" sz="quarter" idx="10"/>
            <p:extLst>
              <p:ext uri="{D42A27DB-BD31-4B8C-83A1-F6EECF244321}">
                <p14:modId xmlns:p14="http://schemas.microsoft.com/office/powerpoint/2010/main" val="145036385"/>
              </p:ext>
            </p:extLst>
          </p:nvPr>
        </p:nvGraphicFramePr>
        <p:xfrm>
          <a:off x="593725" y="2628900"/>
          <a:ext cx="10991080" cy="3613525"/>
        </p:xfrm>
        <a:graphic>
          <a:graphicData uri="http://schemas.openxmlformats.org/drawingml/2006/table">
            <a:tbl>
              <a:tblPr firstRow="1" bandRow="1">
                <a:tableStyleId>{69CF1AB2-1976-4502-BF36-3FF5EA218861}</a:tableStyleId>
              </a:tblPr>
              <a:tblGrid>
                <a:gridCol w="2747770">
                  <a:extLst>
                    <a:ext uri="{9D8B030D-6E8A-4147-A177-3AD203B41FA5}">
                      <a16:colId xmlns="" xmlns:a16="http://schemas.microsoft.com/office/drawing/2014/main" val="2382218087"/>
                    </a:ext>
                  </a:extLst>
                </a:gridCol>
                <a:gridCol w="2747770">
                  <a:extLst>
                    <a:ext uri="{9D8B030D-6E8A-4147-A177-3AD203B41FA5}">
                      <a16:colId xmlns="" xmlns:a16="http://schemas.microsoft.com/office/drawing/2014/main" val="3953468724"/>
                    </a:ext>
                  </a:extLst>
                </a:gridCol>
                <a:gridCol w="2747770">
                  <a:extLst>
                    <a:ext uri="{9D8B030D-6E8A-4147-A177-3AD203B41FA5}">
                      <a16:colId xmlns="" xmlns:a16="http://schemas.microsoft.com/office/drawing/2014/main" val="4277526474"/>
                    </a:ext>
                  </a:extLst>
                </a:gridCol>
                <a:gridCol w="2747770">
                  <a:extLst>
                    <a:ext uri="{9D8B030D-6E8A-4147-A177-3AD203B41FA5}">
                      <a16:colId xmlns="" xmlns:a16="http://schemas.microsoft.com/office/drawing/2014/main" val="2438884888"/>
                    </a:ext>
                  </a:extLst>
                </a:gridCol>
              </a:tblGrid>
              <a:tr h="594689">
                <a:tc>
                  <a:txBody>
                    <a:bodyPr/>
                    <a:lstStyle/>
                    <a:p>
                      <a:pPr algn="ctr"/>
                      <a:r>
                        <a:rPr lang="en-US" dirty="0">
                          <a:solidFill>
                            <a:schemeClr val="bg1"/>
                          </a:solidFill>
                          <a:latin typeface="+mj-lt"/>
                        </a:rPr>
                        <a:t>Impact factor</a:t>
                      </a:r>
                    </a:p>
                  </a:txBody>
                  <a:tcPr anchor="ctr"/>
                </a:tc>
                <a:tc>
                  <a:txBody>
                    <a:bodyPr/>
                    <a:lstStyle/>
                    <a:p>
                      <a:pPr algn="ctr"/>
                      <a:r>
                        <a:rPr lang="en-US" dirty="0">
                          <a:solidFill>
                            <a:schemeClr val="bg1"/>
                          </a:solidFill>
                          <a:latin typeface="+mj-lt"/>
                        </a:rPr>
                        <a:t>Measurement</a:t>
                      </a:r>
                    </a:p>
                  </a:txBody>
                  <a:tcPr anchor="ctr"/>
                </a:tc>
                <a:tc>
                  <a:txBody>
                    <a:bodyPr/>
                    <a:lstStyle/>
                    <a:p>
                      <a:pPr algn="ctr"/>
                      <a:r>
                        <a:rPr lang="en-US" dirty="0">
                          <a:solidFill>
                            <a:schemeClr val="bg1"/>
                          </a:solidFill>
                          <a:latin typeface="+mj-lt"/>
                        </a:rPr>
                        <a:t>Target</a:t>
                      </a:r>
                    </a:p>
                  </a:txBody>
                  <a:tcPr anchor="ctr"/>
                </a:tc>
                <a:tc>
                  <a:txBody>
                    <a:bodyPr/>
                    <a:lstStyle/>
                    <a:p>
                      <a:pPr algn="ctr"/>
                      <a:r>
                        <a:rPr lang="en-US" dirty="0">
                          <a:solidFill>
                            <a:schemeClr val="bg1"/>
                          </a:solidFill>
                          <a:latin typeface="+mj-lt"/>
                        </a:rPr>
                        <a:t>Achieved</a:t>
                      </a:r>
                    </a:p>
                  </a:txBody>
                  <a:tcPr anchor="ctr"/>
                </a:tc>
                <a:extLst>
                  <a:ext uri="{0D108BD9-81ED-4DB2-BD59-A6C34878D82A}">
                    <a16:rowId xmlns="" xmlns:a16="http://schemas.microsoft.com/office/drawing/2014/main" val="2857107962"/>
                  </a:ext>
                </a:extLst>
              </a:tr>
              <a:tr h="594689">
                <a:tc>
                  <a:txBody>
                    <a:bodyPr/>
                    <a:lstStyle/>
                    <a:p>
                      <a:pPr algn="ctr"/>
                      <a:r>
                        <a:rPr lang="en-US" dirty="0"/>
                        <a:t>Audience interaction</a:t>
                      </a:r>
                    </a:p>
                  </a:txBody>
                  <a:tcPr anchor="ctr"/>
                </a:tc>
                <a:tc>
                  <a:txBody>
                    <a:bodyPr/>
                    <a:lstStyle/>
                    <a:p>
                      <a:pPr algn="ctr"/>
                      <a:r>
                        <a:rPr lang="en-US" dirty="0"/>
                        <a:t>Percentage (%)</a:t>
                      </a:r>
                    </a:p>
                  </a:txBody>
                  <a:tcPr anchor="ctr"/>
                </a:tc>
                <a:tc>
                  <a:txBody>
                    <a:bodyPr/>
                    <a:lstStyle/>
                    <a:p>
                      <a:pPr algn="ctr"/>
                      <a:r>
                        <a:rPr lang="en-US" dirty="0"/>
                        <a:t>85</a:t>
                      </a:r>
                    </a:p>
                  </a:txBody>
                  <a:tcPr anchor="ctr"/>
                </a:tc>
                <a:tc>
                  <a:txBody>
                    <a:bodyPr/>
                    <a:lstStyle/>
                    <a:p>
                      <a:pPr algn="ctr"/>
                      <a:r>
                        <a:rPr lang="en-US" dirty="0"/>
                        <a:t>88</a:t>
                      </a:r>
                    </a:p>
                  </a:txBody>
                  <a:tcPr anchor="ctr"/>
                </a:tc>
                <a:extLst>
                  <a:ext uri="{0D108BD9-81ED-4DB2-BD59-A6C34878D82A}">
                    <a16:rowId xmlns="" xmlns:a16="http://schemas.microsoft.com/office/drawing/2014/main" val="1671386868"/>
                  </a:ext>
                </a:extLst>
              </a:tr>
              <a:tr h="594689">
                <a:tc>
                  <a:txBody>
                    <a:bodyPr/>
                    <a:lstStyle/>
                    <a:p>
                      <a:pPr algn="ctr"/>
                      <a:r>
                        <a:rPr lang="en-US" dirty="0"/>
                        <a:t>Knowledge retention</a:t>
                      </a:r>
                    </a:p>
                  </a:txBody>
                  <a:tcPr anchor="ctr"/>
                </a:tc>
                <a:tc>
                  <a:txBody>
                    <a:bodyPr/>
                    <a:lstStyle/>
                    <a:p>
                      <a:pPr algn="ctr"/>
                      <a:r>
                        <a:rPr lang="en-US" dirty="0"/>
                        <a:t>Percentage (%)</a:t>
                      </a:r>
                    </a:p>
                  </a:txBody>
                  <a:tcPr anchor="ctr"/>
                </a:tc>
                <a:tc>
                  <a:txBody>
                    <a:bodyPr/>
                    <a:lstStyle/>
                    <a:p>
                      <a:pPr algn="ctr"/>
                      <a:r>
                        <a:rPr lang="en-US" dirty="0"/>
                        <a:t>75</a:t>
                      </a:r>
                    </a:p>
                  </a:txBody>
                  <a:tcPr anchor="ctr"/>
                </a:tc>
                <a:tc>
                  <a:txBody>
                    <a:bodyPr/>
                    <a:lstStyle/>
                    <a:p>
                      <a:pPr algn="ctr"/>
                      <a:r>
                        <a:rPr lang="en-US" dirty="0"/>
                        <a:t>80</a:t>
                      </a:r>
                    </a:p>
                  </a:txBody>
                  <a:tcPr anchor="ctr"/>
                </a:tc>
                <a:extLst>
                  <a:ext uri="{0D108BD9-81ED-4DB2-BD59-A6C34878D82A}">
                    <a16:rowId xmlns="" xmlns:a16="http://schemas.microsoft.com/office/drawing/2014/main" val="380626418"/>
                  </a:ext>
                </a:extLst>
              </a:tr>
              <a:tr h="594689">
                <a:tc>
                  <a:txBody>
                    <a:bodyPr/>
                    <a:lstStyle/>
                    <a:p>
                      <a:pPr algn="ctr"/>
                      <a:r>
                        <a:rPr lang="en-US" dirty="0"/>
                        <a:t>Post-presentation surveys</a:t>
                      </a:r>
                    </a:p>
                  </a:txBody>
                  <a:tcPr anchor="ctr"/>
                </a:tc>
                <a:tc>
                  <a:txBody>
                    <a:bodyPr/>
                    <a:lstStyle/>
                    <a:p>
                      <a:pPr algn="ctr"/>
                      <a:r>
                        <a:rPr lang="en-US" dirty="0"/>
                        <a:t>Average rating</a:t>
                      </a:r>
                    </a:p>
                  </a:txBody>
                  <a:tcPr anchor="ctr"/>
                </a:tc>
                <a:tc>
                  <a:txBody>
                    <a:bodyPr/>
                    <a:lstStyle/>
                    <a:p>
                      <a:pPr algn="ctr"/>
                      <a:r>
                        <a:rPr lang="en-US" dirty="0"/>
                        <a:t>4.2</a:t>
                      </a:r>
                    </a:p>
                  </a:txBody>
                  <a:tcPr anchor="ctr"/>
                </a:tc>
                <a:tc>
                  <a:txBody>
                    <a:bodyPr/>
                    <a:lstStyle/>
                    <a:p>
                      <a:pPr algn="ctr"/>
                      <a:r>
                        <a:rPr lang="en-US" dirty="0"/>
                        <a:t>4.5</a:t>
                      </a:r>
                    </a:p>
                  </a:txBody>
                  <a:tcPr anchor="ctr"/>
                </a:tc>
                <a:extLst>
                  <a:ext uri="{0D108BD9-81ED-4DB2-BD59-A6C34878D82A}">
                    <a16:rowId xmlns="" xmlns:a16="http://schemas.microsoft.com/office/drawing/2014/main" val="2132482967"/>
                  </a:ext>
                </a:extLst>
              </a:tr>
              <a:tr h="594689">
                <a:tc>
                  <a:txBody>
                    <a:bodyPr/>
                    <a:lstStyle/>
                    <a:p>
                      <a:pPr algn="ctr"/>
                      <a:r>
                        <a:rPr lang="en-US" dirty="0"/>
                        <a:t>Referral rate</a:t>
                      </a:r>
                    </a:p>
                  </a:txBody>
                  <a:tcPr anchor="ctr"/>
                </a:tc>
                <a:tc>
                  <a:txBody>
                    <a:bodyPr/>
                    <a:lstStyle/>
                    <a:p>
                      <a:pPr algn="ctr"/>
                      <a:r>
                        <a:rPr lang="en-US" dirty="0"/>
                        <a:t>Percentage (%)</a:t>
                      </a:r>
                    </a:p>
                  </a:txBody>
                  <a:tcPr anchor="ctr"/>
                </a:tc>
                <a:tc>
                  <a:txBody>
                    <a:bodyPr/>
                    <a:lstStyle/>
                    <a:p>
                      <a:pPr algn="ctr"/>
                      <a:r>
                        <a:rPr lang="en-US" dirty="0"/>
                        <a:t>10</a:t>
                      </a:r>
                    </a:p>
                  </a:txBody>
                  <a:tcPr anchor="ctr"/>
                </a:tc>
                <a:tc>
                  <a:txBody>
                    <a:bodyPr/>
                    <a:lstStyle/>
                    <a:p>
                      <a:pPr algn="ctr"/>
                      <a:r>
                        <a:rPr lang="en-US" dirty="0"/>
                        <a:t>12</a:t>
                      </a:r>
                    </a:p>
                  </a:txBody>
                  <a:tcPr anchor="ctr"/>
                </a:tc>
                <a:extLst>
                  <a:ext uri="{0D108BD9-81ED-4DB2-BD59-A6C34878D82A}">
                    <a16:rowId xmlns="" xmlns:a16="http://schemas.microsoft.com/office/drawing/2014/main" val="3936251906"/>
                  </a:ext>
                </a:extLst>
              </a:tr>
              <a:tr h="594689">
                <a:tc>
                  <a:txBody>
                    <a:bodyPr/>
                    <a:lstStyle/>
                    <a:p>
                      <a:pPr algn="ctr"/>
                      <a:r>
                        <a:rPr lang="en-US" dirty="0"/>
                        <a:t>Collaboration opportunities</a:t>
                      </a:r>
                    </a:p>
                  </a:txBody>
                  <a:tcPr anchor="ctr"/>
                </a:tc>
                <a:tc>
                  <a:txBody>
                    <a:bodyPr/>
                    <a:lstStyle/>
                    <a:p>
                      <a:pPr algn="ctr"/>
                      <a:r>
                        <a:rPr lang="en-US" dirty="0"/>
                        <a:t># of opportunities</a:t>
                      </a:r>
                    </a:p>
                  </a:txBody>
                  <a:tcPr anchor="ctr"/>
                </a:tc>
                <a:tc>
                  <a:txBody>
                    <a:bodyPr/>
                    <a:lstStyle/>
                    <a:p>
                      <a:pPr algn="ctr"/>
                      <a:r>
                        <a:rPr lang="en-US" dirty="0"/>
                        <a:t>8</a:t>
                      </a:r>
                    </a:p>
                  </a:txBody>
                  <a:tcPr anchor="ctr"/>
                </a:tc>
                <a:tc>
                  <a:txBody>
                    <a:bodyPr/>
                    <a:lstStyle/>
                    <a:p>
                      <a:pPr algn="ctr"/>
                      <a:r>
                        <a:rPr lang="en-US" dirty="0"/>
                        <a:t>10</a:t>
                      </a:r>
                    </a:p>
                  </a:txBody>
                  <a:tcPr anchor="ctr"/>
                </a:tc>
                <a:extLst>
                  <a:ext uri="{0D108BD9-81ED-4DB2-BD59-A6C34878D82A}">
                    <a16:rowId xmlns="" xmlns:a16="http://schemas.microsoft.com/office/drawing/2014/main" val="568537164"/>
                  </a:ext>
                </a:extLst>
              </a:tr>
            </a:tbl>
          </a:graphicData>
        </a:graphic>
      </p:graphicFrame>
    </p:spTree>
    <p:extLst>
      <p:ext uri="{BB962C8B-B14F-4D97-AF65-F5344CB8AC3E}">
        <p14:creationId xmlns:p14="http://schemas.microsoft.com/office/powerpoint/2010/main" val="752428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dirty="0"/>
              <a:t>Thank you</a:t>
            </a:r>
          </a:p>
        </p:txBody>
      </p:sp>
      <p:sp>
        <p:nvSpPr>
          <p:cNvPr id="3" name="Text Placeholder 2">
            <a:extLst>
              <a:ext uri="{FF2B5EF4-FFF2-40B4-BE49-F238E27FC236}">
                <a16:creationId xmlns=""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4261132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791B468-B681-037F-8EF6-D94DB5AC635A}"/>
              </a:ext>
            </a:extLst>
          </p:cNvPr>
          <p:cNvPicPr>
            <a:picLocks noChangeAspect="1"/>
          </p:cNvPicPr>
          <p:nvPr/>
        </p:nvPicPr>
        <p:blipFill>
          <a:blip r:embed="rId2"/>
          <a:srcRect t="2980" r="1" b="1"/>
          <a:stretch/>
        </p:blipFill>
        <p:spPr>
          <a:xfrm>
            <a:off x="3670934" y="584005"/>
            <a:ext cx="7926705" cy="3999060"/>
          </a:xfrm>
          <a:prstGeom prst="rect">
            <a:avLst/>
          </a:prstGeom>
          <a:noFill/>
        </p:spPr>
      </p:pic>
      <p:sp>
        <p:nvSpPr>
          <p:cNvPr id="2" name="Title 1">
            <a:extLst>
              <a:ext uri="{FF2B5EF4-FFF2-40B4-BE49-F238E27FC236}">
                <a16:creationId xmlns="" xmlns:a16="http://schemas.microsoft.com/office/drawing/2014/main" id="{4E58F7E3-4A0F-D5ED-2ACA-447B42F0094E}"/>
              </a:ext>
            </a:extLst>
          </p:cNvPr>
          <p:cNvSpPr>
            <a:spLocks noGrp="1"/>
          </p:cNvSpPr>
          <p:nvPr>
            <p:ph type="title"/>
          </p:nvPr>
        </p:nvSpPr>
        <p:spPr>
          <a:xfrm>
            <a:off x="3661409" y="4661717"/>
            <a:ext cx="7936230" cy="1380760"/>
          </a:xfrm>
        </p:spPr>
        <p:txBody>
          <a:bodyPr anchor="b">
            <a:normAutofit/>
          </a:bodyPr>
          <a:lstStyle/>
          <a:p>
            <a:r>
              <a:rPr lang="en-US" b="0" i="0" u="none" strike="noStrike" baseline="0"/>
              <a:t>Creating sequences</a:t>
            </a:r>
            <a:br>
              <a:rPr lang="en-US" b="0" i="0" u="none" strike="noStrike" baseline="0"/>
            </a:br>
            <a:endParaRPr lang="en-US" dirty="0"/>
          </a:p>
        </p:txBody>
      </p:sp>
      <p:sp>
        <p:nvSpPr>
          <p:cNvPr id="3" name="Content Placeholder 2">
            <a:extLst>
              <a:ext uri="{FF2B5EF4-FFF2-40B4-BE49-F238E27FC236}">
                <a16:creationId xmlns="" xmlns:a16="http://schemas.microsoft.com/office/drawing/2014/main" id="{FF5C9083-A322-78B1-606B-FFBACD4FC34A}"/>
              </a:ext>
            </a:extLst>
          </p:cNvPr>
          <p:cNvSpPr>
            <a:spLocks noGrp="1"/>
          </p:cNvSpPr>
          <p:nvPr>
            <p:ph sz="quarter" idx="14"/>
          </p:nvPr>
        </p:nvSpPr>
        <p:spPr>
          <a:xfrm>
            <a:off x="198783" y="584005"/>
            <a:ext cx="3945834" cy="3999060"/>
          </a:xfrm>
        </p:spPr>
        <p:txBody>
          <a:bodyPr>
            <a:normAutofit/>
          </a:bodyPr>
          <a:lstStyle/>
          <a:p>
            <a:r>
              <a:rPr lang="en-US" b="0" i="0" u="none" strike="noStrike" baseline="0" dirty="0"/>
              <a:t>Sequence length = number of data points in one training example</a:t>
            </a:r>
          </a:p>
          <a:p>
            <a:r>
              <a:rPr lang="en-US" b="0" i="0" u="none" strike="noStrike" baseline="0" dirty="0"/>
              <a:t>24 × 4 = 96 -&gt; consider last 24 hours</a:t>
            </a:r>
          </a:p>
          <a:p>
            <a:r>
              <a:rPr lang="en-US" b="0" i="0" u="none" strike="noStrike" baseline="0" dirty="0"/>
              <a:t>Predict single next data point</a:t>
            </a:r>
            <a:endParaRPr lang="en-US" dirty="0"/>
          </a:p>
        </p:txBody>
      </p:sp>
    </p:spTree>
    <p:extLst>
      <p:ext uri="{BB962C8B-B14F-4D97-AF65-F5344CB8AC3E}">
        <p14:creationId xmlns:p14="http://schemas.microsoft.com/office/powerpoint/2010/main" val="100826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ACDB11-4174-81F3-4E06-A91DAD86AB2A}"/>
              </a:ext>
            </a:extLst>
          </p:cNvPr>
          <p:cNvSpPr>
            <a:spLocks noGrp="1"/>
          </p:cNvSpPr>
          <p:nvPr>
            <p:ph type="title"/>
          </p:nvPr>
        </p:nvSpPr>
        <p:spPr>
          <a:xfrm>
            <a:off x="977774" y="461728"/>
            <a:ext cx="10556340" cy="805759"/>
          </a:xfrm>
        </p:spPr>
        <p:txBody>
          <a:bodyPr/>
          <a:lstStyle/>
          <a:p>
            <a:r>
              <a:rPr lang="en-US" sz="6000" b="0" i="0" u="none" strike="noStrike" baseline="0" dirty="0" smtClean="0">
                <a:solidFill>
                  <a:srgbClr val="05192D"/>
                </a:solidFill>
                <a:latin typeface="StudioFeixenSans-Semibold"/>
              </a:rPr>
              <a:t>Creating </a:t>
            </a:r>
            <a:r>
              <a:rPr lang="en-US" sz="6000" b="0" i="0" u="none" strike="noStrike" baseline="0" dirty="0">
                <a:solidFill>
                  <a:srgbClr val="05192D"/>
                </a:solidFill>
                <a:latin typeface="StudioFeixenSans-Semibold"/>
              </a:rPr>
              <a:t>sequences in Python</a:t>
            </a:r>
            <a:endParaRPr lang="en-US" sz="6000" dirty="0"/>
          </a:p>
        </p:txBody>
      </p:sp>
      <p:sp>
        <p:nvSpPr>
          <p:cNvPr id="10" name="Content Placeholder 9">
            <a:extLst>
              <a:ext uri="{FF2B5EF4-FFF2-40B4-BE49-F238E27FC236}">
                <a16:creationId xmlns="" xmlns:a16="http://schemas.microsoft.com/office/drawing/2014/main" id="{E862F9AA-25F4-911F-8E62-58B525B359CB}"/>
              </a:ext>
            </a:extLst>
          </p:cNvPr>
          <p:cNvSpPr>
            <a:spLocks noGrp="1"/>
          </p:cNvSpPr>
          <p:nvPr>
            <p:ph sz="quarter" idx="14"/>
          </p:nvPr>
        </p:nvSpPr>
        <p:spPr>
          <a:xfrm>
            <a:off x="7488430" y="1766236"/>
            <a:ext cx="4118112" cy="4173632"/>
          </a:xfrm>
        </p:spPr>
        <p:txBody>
          <a:bodyPr>
            <a:normAutofit/>
          </a:bodyPr>
          <a:lstStyle/>
          <a:p>
            <a:pPr algn="l"/>
            <a:r>
              <a:rPr lang="en-US" sz="2000" b="0" i="0" u="none" strike="noStrike" baseline="0" dirty="0">
                <a:solidFill>
                  <a:srgbClr val="05192D"/>
                </a:solidFill>
                <a:latin typeface="StudioFeixenSans-Regular"/>
              </a:rPr>
              <a:t>Take data and sequence length as inputs</a:t>
            </a:r>
          </a:p>
          <a:p>
            <a:pPr algn="l"/>
            <a:r>
              <a:rPr lang="en-US" sz="2000" b="0" i="0" u="none" strike="noStrike" baseline="0" dirty="0">
                <a:solidFill>
                  <a:srgbClr val="05192D"/>
                </a:solidFill>
                <a:latin typeface="StudioFeixenSans-Regular"/>
              </a:rPr>
              <a:t>Initialize inputs and targets lists</a:t>
            </a:r>
          </a:p>
          <a:p>
            <a:pPr algn="l"/>
            <a:r>
              <a:rPr lang="en-US" sz="2000" b="0" i="0" u="none" strike="noStrike" baseline="0" dirty="0">
                <a:solidFill>
                  <a:srgbClr val="05192D"/>
                </a:solidFill>
                <a:latin typeface="StudioFeixenSans-Regular"/>
              </a:rPr>
              <a:t>Iterate over data points</a:t>
            </a:r>
          </a:p>
          <a:p>
            <a:pPr algn="l"/>
            <a:r>
              <a:rPr lang="en-US" sz="2000" b="0" i="0" u="none" strike="noStrike" baseline="0" dirty="0">
                <a:solidFill>
                  <a:srgbClr val="05192D"/>
                </a:solidFill>
                <a:latin typeface="StudioFeixenSans-Regular"/>
              </a:rPr>
              <a:t>Define inputs and target</a:t>
            </a:r>
          </a:p>
          <a:p>
            <a:pPr algn="l"/>
            <a:r>
              <a:rPr lang="en-US" sz="2000" b="0" i="0" u="none" strike="noStrike" baseline="0" dirty="0">
                <a:solidFill>
                  <a:srgbClr val="05192D"/>
                </a:solidFill>
                <a:latin typeface="StudioFeixenSans-Regular"/>
              </a:rPr>
              <a:t>Append to pre-initialized lists</a:t>
            </a:r>
          </a:p>
          <a:p>
            <a:pPr algn="l"/>
            <a:r>
              <a:rPr lang="en-US" sz="2000" b="0" i="0" u="none" strike="noStrike" baseline="0" dirty="0">
                <a:solidFill>
                  <a:srgbClr val="05192D"/>
                </a:solidFill>
                <a:latin typeface="StudioFeixenSans-Regular"/>
              </a:rPr>
              <a:t>Return inputs and targets as NumPy arrays</a:t>
            </a:r>
            <a:endParaRPr lang="en-US" dirty="0"/>
          </a:p>
          <a:p>
            <a:endParaRPr lang="en-US" dirty="0"/>
          </a:p>
        </p:txBody>
      </p:sp>
      <p:pic>
        <p:nvPicPr>
          <p:cNvPr id="11" name="Content Placeholder 5">
            <a:extLst>
              <a:ext uri="{FF2B5EF4-FFF2-40B4-BE49-F238E27FC236}">
                <a16:creationId xmlns="" xmlns:a16="http://schemas.microsoft.com/office/drawing/2014/main" id="{C992DFAB-4C14-FD33-9998-FBFBBFAA6C57}"/>
              </a:ext>
            </a:extLst>
          </p:cNvPr>
          <p:cNvPicPr>
            <a:picLocks noChangeAspect="1"/>
          </p:cNvPicPr>
          <p:nvPr/>
        </p:nvPicPr>
        <p:blipFill>
          <a:blip r:embed="rId2"/>
          <a:stretch>
            <a:fillRect/>
          </a:stretch>
        </p:blipFill>
        <p:spPr>
          <a:xfrm>
            <a:off x="1716191" y="1415060"/>
            <a:ext cx="5597882" cy="3281366"/>
          </a:xfrm>
          <a:prstGeom prst="rect">
            <a:avLst/>
          </a:prstGeom>
        </p:spPr>
      </p:pic>
    </p:spTree>
    <p:extLst>
      <p:ext uri="{BB962C8B-B14F-4D97-AF65-F5344CB8AC3E}">
        <p14:creationId xmlns:p14="http://schemas.microsoft.com/office/powerpoint/2010/main" val="2677249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D13507-93C1-6658-98D4-EB9070DEE857}"/>
              </a:ext>
            </a:extLst>
          </p:cNvPr>
          <p:cNvSpPr>
            <a:spLocks noGrp="1"/>
          </p:cNvSpPr>
          <p:nvPr>
            <p:ph type="title"/>
          </p:nvPr>
        </p:nvSpPr>
        <p:spPr>
          <a:xfrm>
            <a:off x="1448554" y="552261"/>
            <a:ext cx="10339057" cy="737145"/>
          </a:xfrm>
        </p:spPr>
        <p:txBody>
          <a:bodyPr/>
          <a:lstStyle/>
          <a:p>
            <a:r>
              <a:rPr lang="en-US" sz="4000" b="0" i="0" u="none" strike="noStrike" baseline="0" dirty="0">
                <a:solidFill>
                  <a:srgbClr val="05192D"/>
                </a:solidFill>
                <a:latin typeface="StudioFeixenSans-Semibold"/>
              </a:rPr>
              <a:t>Tensor Dataset </a:t>
            </a:r>
            <a:r>
              <a:rPr lang="en-US" sz="4000" b="0" i="0" u="none" strike="noStrike" baseline="0" dirty="0">
                <a:solidFill>
                  <a:srgbClr val="05192D"/>
                </a:solidFill>
                <a:latin typeface="StudioFeixenSans-Regular"/>
              </a:rPr>
              <a:t>Create training examples</a:t>
            </a:r>
            <a:endParaRPr lang="en-US" sz="4000" dirty="0"/>
          </a:p>
        </p:txBody>
      </p:sp>
      <p:pic>
        <p:nvPicPr>
          <p:cNvPr id="10" name="Content Placeholder 9">
            <a:extLst>
              <a:ext uri="{FF2B5EF4-FFF2-40B4-BE49-F238E27FC236}">
                <a16:creationId xmlns="" xmlns:a16="http://schemas.microsoft.com/office/drawing/2014/main" id="{9896AA9F-FD94-E64C-37A8-D61C793C1BC6}"/>
              </a:ext>
            </a:extLst>
          </p:cNvPr>
          <p:cNvPicPr>
            <a:picLocks noGrp="1" noChangeAspect="1"/>
          </p:cNvPicPr>
          <p:nvPr>
            <p:ph sz="quarter" idx="13"/>
          </p:nvPr>
        </p:nvPicPr>
        <p:blipFill>
          <a:blip r:embed="rId2"/>
          <a:stretch>
            <a:fillRect/>
          </a:stretch>
        </p:blipFill>
        <p:spPr>
          <a:xfrm>
            <a:off x="2933323" y="1964602"/>
            <a:ext cx="6815768" cy="3880544"/>
          </a:xfrm>
        </p:spPr>
      </p:pic>
    </p:spTree>
    <p:extLst>
      <p:ext uri="{BB962C8B-B14F-4D97-AF65-F5344CB8AC3E}">
        <p14:creationId xmlns:p14="http://schemas.microsoft.com/office/powerpoint/2010/main" val="2201432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11C265-570E-9743-0C9D-28B5185AFC3D}"/>
              </a:ext>
            </a:extLst>
          </p:cNvPr>
          <p:cNvSpPr>
            <a:spLocks noGrp="1"/>
          </p:cNvSpPr>
          <p:nvPr>
            <p:ph type="title"/>
          </p:nvPr>
        </p:nvSpPr>
        <p:spPr>
          <a:xfrm>
            <a:off x="806324" y="2219541"/>
            <a:ext cx="4354151" cy="541766"/>
          </a:xfrm>
        </p:spPr>
        <p:txBody>
          <a:bodyPr/>
          <a:lstStyle/>
          <a:p>
            <a:r>
              <a:rPr lang="en-US" sz="4400" b="0" i="0" u="none" strike="noStrike" baseline="0" dirty="0">
                <a:solidFill>
                  <a:srgbClr val="05192D"/>
                </a:solidFill>
                <a:latin typeface="StudioFeixenSans-Semibold"/>
              </a:rPr>
              <a:t>Applicability to other </a:t>
            </a:r>
            <a:r>
              <a:rPr lang="en-US" sz="4400" b="0" i="0" u="none" strike="noStrike" baseline="0" dirty="0" smtClean="0">
                <a:solidFill>
                  <a:srgbClr val="05192D"/>
                </a:solidFill>
                <a:latin typeface="StudioFeixenSans-Semibold"/>
              </a:rPr>
              <a:t>sequential data</a:t>
            </a:r>
            <a:r>
              <a:rPr lang="en-US" sz="4400" b="0" i="0" u="none" strike="noStrike" baseline="0" dirty="0">
                <a:solidFill>
                  <a:srgbClr val="05192D"/>
                </a:solidFill>
                <a:latin typeface="StudioFeixenSans-Semibold"/>
              </a:rPr>
              <a:t/>
            </a:r>
            <a:br>
              <a:rPr lang="en-US" sz="4400" b="0" i="0" u="none" strike="noStrike" baseline="0" dirty="0">
                <a:solidFill>
                  <a:srgbClr val="05192D"/>
                </a:solidFill>
                <a:latin typeface="StudioFeixenSans-Semibold"/>
              </a:rPr>
            </a:br>
            <a:endParaRPr lang="en-US" dirty="0"/>
          </a:p>
        </p:txBody>
      </p:sp>
      <p:sp>
        <p:nvSpPr>
          <p:cNvPr id="3" name="Content Placeholder 2">
            <a:extLst>
              <a:ext uri="{FF2B5EF4-FFF2-40B4-BE49-F238E27FC236}">
                <a16:creationId xmlns="" xmlns:a16="http://schemas.microsoft.com/office/drawing/2014/main" id="{B147E0E2-0517-0231-B832-9CD3C9E3D456}"/>
              </a:ext>
            </a:extLst>
          </p:cNvPr>
          <p:cNvSpPr>
            <a:spLocks noGrp="1"/>
          </p:cNvSpPr>
          <p:nvPr>
            <p:ph sz="quarter" idx="14"/>
          </p:nvPr>
        </p:nvSpPr>
        <p:spPr>
          <a:xfrm>
            <a:off x="848329" y="2213629"/>
            <a:ext cx="3877580" cy="2159195"/>
          </a:xfrm>
        </p:spPr>
        <p:txBody>
          <a:bodyPr/>
          <a:lstStyle/>
          <a:p>
            <a:pPr algn="l"/>
            <a:r>
              <a:rPr lang="en-US" sz="1800" b="0" i="0" u="none" strike="noStrike" baseline="0" dirty="0">
                <a:solidFill>
                  <a:srgbClr val="05192D"/>
                </a:solidFill>
                <a:latin typeface="StudioFeixenSans-Regular"/>
              </a:rPr>
              <a:t>Same techniques are applicable to other sequences:</a:t>
            </a:r>
          </a:p>
          <a:p>
            <a:pPr algn="l"/>
            <a:r>
              <a:rPr lang="en-US" sz="1800" b="0" i="0" u="none" strike="noStrike" baseline="0" dirty="0">
                <a:solidFill>
                  <a:srgbClr val="05192D"/>
                </a:solidFill>
                <a:latin typeface="StudioFeixenSans-Regular"/>
              </a:rPr>
              <a:t>Large Language Models</a:t>
            </a:r>
          </a:p>
          <a:p>
            <a:pPr algn="l"/>
            <a:r>
              <a:rPr lang="en-US" sz="1800" b="0" i="0" u="none" strike="noStrike" baseline="0" dirty="0">
                <a:solidFill>
                  <a:srgbClr val="05192D"/>
                </a:solidFill>
                <a:latin typeface="StudioFeixenSans-Regular"/>
              </a:rPr>
              <a:t>Speech recognition</a:t>
            </a:r>
            <a:endParaRPr lang="en-US" dirty="0"/>
          </a:p>
        </p:txBody>
      </p:sp>
      <p:sp>
        <p:nvSpPr>
          <p:cNvPr id="4" name="Content Placeholder 3">
            <a:extLst>
              <a:ext uri="{FF2B5EF4-FFF2-40B4-BE49-F238E27FC236}">
                <a16:creationId xmlns="" xmlns:a16="http://schemas.microsoft.com/office/drawing/2014/main" id="{19A788FB-2A72-D845-1798-49E874C3F1EF}"/>
              </a:ext>
            </a:extLst>
          </p:cNvPr>
          <p:cNvSpPr>
            <a:spLocks noGrp="1"/>
          </p:cNvSpPr>
          <p:nvPr>
            <p:ph sz="quarter" idx="13"/>
          </p:nvPr>
        </p:nvSpPr>
        <p:spPr>
          <a:xfrm>
            <a:off x="5686688" y="654902"/>
            <a:ext cx="4172535" cy="3999060"/>
          </a:xfrm>
        </p:spPr>
        <p:txBody>
          <a:bodyPr/>
          <a:lstStyle/>
          <a:p>
            <a:pPr algn="l"/>
            <a:r>
              <a:rPr lang="en-US" sz="4000" b="0" i="0" u="none" strike="noStrike" baseline="0" dirty="0">
                <a:solidFill>
                  <a:srgbClr val="05192D"/>
                </a:solidFill>
                <a:latin typeface="StudioFeixenSans-Semibold"/>
              </a:rPr>
              <a:t>Recurrent neuron</a:t>
            </a:r>
            <a:endParaRPr lang="en-US" sz="4000" b="0" i="0" u="none" strike="noStrike" baseline="0" dirty="0">
              <a:solidFill>
                <a:srgbClr val="05192D"/>
              </a:solidFill>
              <a:latin typeface="StudioFeixenSans-Regular"/>
            </a:endParaRPr>
          </a:p>
          <a:p>
            <a:pPr algn="l"/>
            <a:r>
              <a:rPr lang="en-US" sz="1800" b="0" i="0" u="none" strike="noStrike" baseline="0" dirty="0">
                <a:solidFill>
                  <a:srgbClr val="05192D"/>
                </a:solidFill>
                <a:latin typeface="StudioFeixenSans-Regular"/>
              </a:rPr>
              <a:t>Feed-forward networks</a:t>
            </a:r>
          </a:p>
          <a:p>
            <a:pPr algn="l"/>
            <a:r>
              <a:rPr lang="en-US" sz="1800" b="0" i="0" u="none" strike="noStrike" baseline="0" dirty="0">
                <a:solidFill>
                  <a:srgbClr val="05192D"/>
                </a:solidFill>
                <a:latin typeface="StudioFeixenSans-Semibold"/>
              </a:rPr>
              <a:t>RNNs</a:t>
            </a:r>
            <a:r>
              <a:rPr lang="en-US" sz="1800" b="0" i="0" u="none" strike="noStrike" baseline="0" dirty="0">
                <a:solidFill>
                  <a:srgbClr val="05192D"/>
                </a:solidFill>
                <a:latin typeface="StudioFeixenSans-Regular"/>
              </a:rPr>
              <a:t>: have connections pointing back</a:t>
            </a:r>
          </a:p>
          <a:p>
            <a:pPr algn="l"/>
            <a:r>
              <a:rPr lang="en-US" sz="1800" b="0" i="0" u="none" strike="noStrike" baseline="0" dirty="0">
                <a:solidFill>
                  <a:srgbClr val="05192D"/>
                </a:solidFill>
                <a:latin typeface="StudioFeixenSans-Regular"/>
              </a:rPr>
              <a:t>Recurrent neuron:</a:t>
            </a:r>
          </a:p>
          <a:p>
            <a:pPr algn="l"/>
            <a:r>
              <a:rPr lang="en-US" sz="1800" b="0" i="0" u="none" strike="noStrike" baseline="0" dirty="0">
                <a:solidFill>
                  <a:srgbClr val="05192D"/>
                </a:solidFill>
                <a:latin typeface="StudioFeixenSans-Regular"/>
              </a:rPr>
              <a:t>Input </a:t>
            </a:r>
            <a:r>
              <a:rPr lang="en-US" sz="1800" b="0" i="0" u="none" strike="noStrike" baseline="0" dirty="0">
                <a:solidFill>
                  <a:srgbClr val="05192D"/>
                </a:solidFill>
                <a:latin typeface="JetBrainsMono-Regular"/>
              </a:rPr>
              <a:t>x</a:t>
            </a:r>
          </a:p>
          <a:p>
            <a:pPr algn="l"/>
            <a:r>
              <a:rPr lang="en-US" sz="1800" b="0" i="0" u="none" strike="noStrike" baseline="0" dirty="0">
                <a:solidFill>
                  <a:srgbClr val="05192D"/>
                </a:solidFill>
                <a:latin typeface="StudioFeixenSans-Regular"/>
              </a:rPr>
              <a:t>Output </a:t>
            </a:r>
            <a:r>
              <a:rPr lang="en-US" sz="1800" b="0" i="0" u="none" strike="noStrike" baseline="0" dirty="0">
                <a:solidFill>
                  <a:srgbClr val="05192D"/>
                </a:solidFill>
                <a:latin typeface="JetBrainsMono-Regular"/>
              </a:rPr>
              <a:t>y</a:t>
            </a:r>
          </a:p>
          <a:p>
            <a:pPr algn="l"/>
            <a:r>
              <a:rPr lang="en-US" sz="1800" b="0" i="0" u="none" strike="noStrike" baseline="0" dirty="0">
                <a:solidFill>
                  <a:srgbClr val="05192D"/>
                </a:solidFill>
                <a:latin typeface="StudioFeixenSans-Regular"/>
              </a:rPr>
              <a:t>Hidden state </a:t>
            </a:r>
            <a:r>
              <a:rPr lang="en-US" sz="1800" b="0" i="0" u="none" strike="noStrike" baseline="0" dirty="0">
                <a:solidFill>
                  <a:srgbClr val="05192D"/>
                </a:solidFill>
                <a:latin typeface="JetBrainsMono-Regular"/>
              </a:rPr>
              <a:t>h</a:t>
            </a:r>
          </a:p>
          <a:p>
            <a:pPr algn="l"/>
            <a:r>
              <a:rPr lang="en-US" sz="1800" b="0" i="0" u="none" strike="noStrike" baseline="0" dirty="0">
                <a:solidFill>
                  <a:srgbClr val="05192D"/>
                </a:solidFill>
                <a:latin typeface="StudioFeixenSans-Regular"/>
              </a:rPr>
              <a:t>In </a:t>
            </a:r>
            <a:r>
              <a:rPr lang="en-US" sz="1800" b="0" i="0" u="none" strike="noStrike" baseline="0" dirty="0" err="1">
                <a:solidFill>
                  <a:srgbClr val="05192D"/>
                </a:solidFill>
                <a:latin typeface="StudioFeixenSans-Regular"/>
              </a:rPr>
              <a:t>PyTorch</a:t>
            </a:r>
            <a:r>
              <a:rPr lang="en-US" sz="1800" b="0" i="0" u="none" strike="noStrike" baseline="0" dirty="0">
                <a:solidFill>
                  <a:srgbClr val="05192D"/>
                </a:solidFill>
                <a:latin typeface="StudioFeixenSans-Regular"/>
              </a:rPr>
              <a:t>: </a:t>
            </a:r>
            <a:r>
              <a:rPr lang="en-US" sz="1800" b="0" i="0" u="none" strike="noStrike" baseline="0" dirty="0" err="1">
                <a:solidFill>
                  <a:srgbClr val="05192D"/>
                </a:solidFill>
                <a:latin typeface="JetBrainsMono-Regular"/>
              </a:rPr>
              <a:t>nn.RNN</a:t>
            </a:r>
            <a:r>
              <a:rPr lang="en-US" sz="1800" b="0" i="0" u="none" strike="noStrike" baseline="0" dirty="0">
                <a:solidFill>
                  <a:srgbClr val="05192D"/>
                </a:solidFill>
                <a:latin typeface="JetBrainsMono-Regular"/>
              </a:rPr>
              <a:t>()</a:t>
            </a:r>
            <a:endParaRPr lang="en-US" dirty="0"/>
          </a:p>
        </p:txBody>
      </p:sp>
      <p:pic>
        <p:nvPicPr>
          <p:cNvPr id="6" name="Picture 5">
            <a:extLst>
              <a:ext uri="{FF2B5EF4-FFF2-40B4-BE49-F238E27FC236}">
                <a16:creationId xmlns="" xmlns:a16="http://schemas.microsoft.com/office/drawing/2014/main" id="{1F978D7D-AB2F-5C26-3E3E-7E685D255E41}"/>
              </a:ext>
            </a:extLst>
          </p:cNvPr>
          <p:cNvPicPr>
            <a:picLocks noChangeAspect="1"/>
          </p:cNvPicPr>
          <p:nvPr/>
        </p:nvPicPr>
        <p:blipFill>
          <a:blip r:embed="rId2"/>
          <a:stretch>
            <a:fillRect/>
          </a:stretch>
        </p:blipFill>
        <p:spPr>
          <a:xfrm>
            <a:off x="9756475" y="720943"/>
            <a:ext cx="2435525" cy="4565176"/>
          </a:xfrm>
          <a:prstGeom prst="rect">
            <a:avLst/>
          </a:prstGeom>
        </p:spPr>
      </p:pic>
    </p:spTree>
    <p:extLst>
      <p:ext uri="{BB962C8B-B14F-4D97-AF65-F5344CB8AC3E}">
        <p14:creationId xmlns:p14="http://schemas.microsoft.com/office/powerpoint/2010/main" val="128299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4C3C62-5615-4AC2-AF6B-FDE928C9953F}"/>
              </a:ext>
            </a:extLst>
          </p:cNvPr>
          <p:cNvSpPr>
            <a:spLocks noGrp="1"/>
          </p:cNvSpPr>
          <p:nvPr>
            <p:ph type="title"/>
          </p:nvPr>
        </p:nvSpPr>
        <p:spPr>
          <a:xfrm>
            <a:off x="3135919" y="5783879"/>
            <a:ext cx="4952245" cy="438381"/>
          </a:xfrm>
        </p:spPr>
        <p:txBody>
          <a:bodyPr/>
          <a:lstStyle/>
          <a:p>
            <a:r>
              <a:rPr lang="en-US" sz="1800" b="0" i="0" u="none" strike="noStrike" baseline="0" dirty="0">
                <a:solidFill>
                  <a:srgbClr val="000000"/>
                </a:solidFill>
                <a:latin typeface="Studio Feixen Sans Semibold"/>
              </a:rPr>
              <a:t/>
            </a:r>
            <a:br>
              <a:rPr lang="en-US" sz="1800" b="0" i="0" u="none" strike="noStrike" baseline="0" dirty="0">
                <a:solidFill>
                  <a:srgbClr val="000000"/>
                </a:solidFill>
                <a:latin typeface="Studio Feixen Sans Semibold"/>
              </a:rPr>
            </a:br>
            <a:r>
              <a:rPr lang="en-US" sz="1800" b="0" i="0" u="none" strike="noStrike" baseline="0" dirty="0">
                <a:solidFill>
                  <a:srgbClr val="000000"/>
                </a:solidFill>
                <a:latin typeface="Studio Feixen Sans Semibold"/>
              </a:rPr>
              <a:t/>
            </a:r>
            <a:br>
              <a:rPr lang="en-US" sz="1800" b="0" i="0" u="none" strike="noStrike" baseline="0" dirty="0">
                <a:solidFill>
                  <a:srgbClr val="000000"/>
                </a:solidFill>
                <a:latin typeface="Studio Feixen Sans Semibold"/>
              </a:rPr>
            </a:br>
            <a:r>
              <a:rPr lang="en-US" sz="1800" b="0" i="0" u="none" strike="noStrike" baseline="0" dirty="0">
                <a:solidFill>
                  <a:srgbClr val="000000"/>
                </a:solidFill>
                <a:latin typeface="Studio Feixen Sans Semibold"/>
              </a:rPr>
              <a:t/>
            </a:r>
            <a:br>
              <a:rPr lang="en-US" sz="1800" b="0" i="0" u="none" strike="noStrike" baseline="0" dirty="0">
                <a:solidFill>
                  <a:srgbClr val="000000"/>
                </a:solidFill>
                <a:latin typeface="Studio Feixen Sans Semibold"/>
              </a:rPr>
            </a:br>
            <a:r>
              <a:rPr lang="en-US" sz="1800" b="1" i="0" u="none" strike="noStrike" baseline="0" dirty="0">
                <a:solidFill>
                  <a:srgbClr val="04182D"/>
                </a:solidFill>
                <a:latin typeface="Studio Feixen Sans Semibold"/>
              </a:rPr>
              <a:t>Unrolling recurrent neuron through time</a:t>
            </a:r>
            <a:endParaRPr lang="en-US" dirty="0"/>
          </a:p>
        </p:txBody>
      </p:sp>
      <p:pic>
        <p:nvPicPr>
          <p:cNvPr id="10" name="Content Placeholder 9">
            <a:extLst>
              <a:ext uri="{FF2B5EF4-FFF2-40B4-BE49-F238E27FC236}">
                <a16:creationId xmlns="" xmlns:a16="http://schemas.microsoft.com/office/drawing/2014/main" id="{2336F261-9036-0FC8-EFDF-4AFB7AE8A6C4}"/>
              </a:ext>
            </a:extLst>
          </p:cNvPr>
          <p:cNvPicPr>
            <a:picLocks noGrp="1" noChangeAspect="1"/>
          </p:cNvPicPr>
          <p:nvPr>
            <p:ph sz="quarter" idx="13"/>
          </p:nvPr>
        </p:nvPicPr>
        <p:blipFill>
          <a:blip r:embed="rId2"/>
          <a:stretch>
            <a:fillRect/>
          </a:stretch>
        </p:blipFill>
        <p:spPr>
          <a:xfrm>
            <a:off x="8169534" y="4698170"/>
            <a:ext cx="3165203" cy="1607096"/>
          </a:xfrm>
        </p:spPr>
      </p:pic>
      <p:sp>
        <p:nvSpPr>
          <p:cNvPr id="3" name="Rectangle 2"/>
          <p:cNvSpPr/>
          <p:nvPr/>
        </p:nvSpPr>
        <p:spPr>
          <a:xfrm>
            <a:off x="111760" y="25143"/>
            <a:ext cx="11572240" cy="5047536"/>
          </a:xfrm>
          <a:prstGeom prst="rect">
            <a:avLst/>
          </a:prstGeom>
        </p:spPr>
        <p:txBody>
          <a:bodyPr wrap="square">
            <a:spAutoFit/>
          </a:bodyPr>
          <a:lstStyle/>
          <a:p>
            <a:r>
              <a:rPr lang="en-US" sz="1400" b="1" dirty="0">
                <a:solidFill>
                  <a:schemeClr val="bg1"/>
                </a:solidFill>
              </a:rPr>
              <a:t>Recurrent Neuron</a:t>
            </a:r>
          </a:p>
          <a:p>
            <a:r>
              <a:rPr lang="en-US" sz="1400" dirty="0">
                <a:solidFill>
                  <a:schemeClr val="bg1"/>
                </a:solidFill>
              </a:rPr>
              <a:t>A </a:t>
            </a:r>
            <a:r>
              <a:rPr lang="en-US" sz="1400" b="1" dirty="0">
                <a:solidFill>
                  <a:schemeClr val="bg1"/>
                </a:solidFill>
              </a:rPr>
              <a:t>recurrent neuron</a:t>
            </a:r>
            <a:r>
              <a:rPr lang="en-US" sz="1400" dirty="0">
                <a:solidFill>
                  <a:schemeClr val="bg1"/>
                </a:solidFill>
              </a:rPr>
              <a:t> refers to a neuron within a </a:t>
            </a:r>
            <a:r>
              <a:rPr lang="en-US" sz="1400" b="1" dirty="0">
                <a:solidFill>
                  <a:schemeClr val="bg1"/>
                </a:solidFill>
              </a:rPr>
              <a:t>Recurrent Neural Network (RNN)</a:t>
            </a:r>
            <a:r>
              <a:rPr lang="en-US" sz="1400" dirty="0">
                <a:solidFill>
                  <a:schemeClr val="bg1"/>
                </a:solidFill>
              </a:rPr>
              <a:t>. Unlike traditional </a:t>
            </a:r>
            <a:r>
              <a:rPr lang="en-US" sz="1400" dirty="0" err="1">
                <a:solidFill>
                  <a:schemeClr val="bg1"/>
                </a:solidFill>
              </a:rPr>
              <a:t>feedforward</a:t>
            </a:r>
            <a:r>
              <a:rPr lang="en-US" sz="1400" dirty="0">
                <a:solidFill>
                  <a:schemeClr val="bg1"/>
                </a:solidFill>
              </a:rPr>
              <a:t> neural networks, where information moves in one direction from input to output, RNNs have connections that loop back on themselves, creating a </a:t>
            </a:r>
            <a:r>
              <a:rPr lang="en-US" sz="1400" b="1" dirty="0">
                <a:solidFill>
                  <a:schemeClr val="bg1"/>
                </a:solidFill>
              </a:rPr>
              <a:t>cyclic flow of information</a:t>
            </a:r>
            <a:r>
              <a:rPr lang="en-US" sz="1400" dirty="0">
                <a:solidFill>
                  <a:schemeClr val="bg1"/>
                </a:solidFill>
              </a:rPr>
              <a:t>. This feedback mechanism allows RNNs to maintain a form of memory, making them particularly effective for tasks involving </a:t>
            </a:r>
            <a:r>
              <a:rPr lang="en-US" sz="1400" b="1" dirty="0">
                <a:solidFill>
                  <a:schemeClr val="bg1"/>
                </a:solidFill>
              </a:rPr>
              <a:t>sequential data</a:t>
            </a:r>
            <a:r>
              <a:rPr lang="en-US" sz="1400" dirty="0">
                <a:solidFill>
                  <a:schemeClr val="bg1"/>
                </a:solidFill>
              </a:rPr>
              <a:t>.</a:t>
            </a:r>
          </a:p>
          <a:p>
            <a:r>
              <a:rPr lang="en-US" sz="1400" b="1" dirty="0">
                <a:solidFill>
                  <a:schemeClr val="bg1"/>
                </a:solidFill>
              </a:rPr>
              <a:t>Key Features of Recurrent Neurons:</a:t>
            </a:r>
          </a:p>
          <a:p>
            <a:r>
              <a:rPr lang="en-US" sz="1400" b="1" dirty="0">
                <a:solidFill>
                  <a:schemeClr val="bg1"/>
                </a:solidFill>
              </a:rPr>
              <a:t>Memory</a:t>
            </a:r>
            <a:r>
              <a:rPr lang="en-US" sz="1400" dirty="0">
                <a:solidFill>
                  <a:schemeClr val="bg1"/>
                </a:solidFill>
              </a:rPr>
              <a:t>: A recurrent neuron has the ability to store previous inputs or states, which influences its output. This makes RNNs highly suitable for time-dependent tasks such as language modeling, speech recognition, and time-series prediction.</a:t>
            </a:r>
          </a:p>
          <a:p>
            <a:r>
              <a:rPr lang="en-US" sz="1400" b="1" dirty="0">
                <a:solidFill>
                  <a:schemeClr val="bg1"/>
                </a:solidFill>
              </a:rPr>
              <a:t>Feedback Loop</a:t>
            </a:r>
            <a:r>
              <a:rPr lang="en-US" sz="1400" dirty="0">
                <a:solidFill>
                  <a:schemeClr val="bg1"/>
                </a:solidFill>
              </a:rPr>
              <a:t>: The recurrent connection allows the neuron to receive its own output from the previous step as part of the input for the current step. This enables it to process sequences of inputs and use context from previous inputs to influence its current output.</a:t>
            </a:r>
          </a:p>
          <a:p>
            <a:r>
              <a:rPr lang="en-US" sz="1400" b="1" dirty="0">
                <a:solidFill>
                  <a:schemeClr val="bg1"/>
                </a:solidFill>
              </a:rPr>
              <a:t>Hidden States</a:t>
            </a:r>
            <a:r>
              <a:rPr lang="en-US" sz="1400" dirty="0">
                <a:solidFill>
                  <a:schemeClr val="bg1"/>
                </a:solidFill>
              </a:rPr>
              <a:t>: Recurrent neurons maintain a hidden state that stores the "memory" of previous computations. This hidden state is updated at each time step based on the current input and the previous state.</a:t>
            </a:r>
          </a:p>
          <a:p>
            <a:r>
              <a:rPr lang="en-US" sz="1400" b="1" dirty="0">
                <a:solidFill>
                  <a:schemeClr val="bg1"/>
                </a:solidFill>
              </a:rPr>
              <a:t>Training</a:t>
            </a:r>
            <a:r>
              <a:rPr lang="en-US" sz="1400" dirty="0">
                <a:solidFill>
                  <a:schemeClr val="bg1"/>
                </a:solidFill>
              </a:rPr>
              <a:t>: Training RNNs can be more complex than </a:t>
            </a:r>
            <a:r>
              <a:rPr lang="en-US" sz="1400" dirty="0" err="1">
                <a:solidFill>
                  <a:schemeClr val="bg1"/>
                </a:solidFill>
              </a:rPr>
              <a:t>feedforward</a:t>
            </a:r>
            <a:r>
              <a:rPr lang="en-US" sz="1400" dirty="0">
                <a:solidFill>
                  <a:schemeClr val="bg1"/>
                </a:solidFill>
              </a:rPr>
              <a:t> networks due to the </a:t>
            </a:r>
            <a:r>
              <a:rPr lang="en-US" sz="1400" b="1" dirty="0">
                <a:solidFill>
                  <a:schemeClr val="bg1"/>
                </a:solidFill>
              </a:rPr>
              <a:t>vanishing gradient problem</a:t>
            </a:r>
            <a:r>
              <a:rPr lang="en-US" sz="1400" dirty="0">
                <a:solidFill>
                  <a:schemeClr val="bg1"/>
                </a:solidFill>
              </a:rPr>
              <a:t>. </a:t>
            </a:r>
            <a:r>
              <a:rPr lang="en-US" sz="1400" dirty="0" err="1">
                <a:solidFill>
                  <a:schemeClr val="bg1"/>
                </a:solidFill>
              </a:rPr>
              <a:t>Backpropagation</a:t>
            </a:r>
            <a:r>
              <a:rPr lang="en-US" sz="1400" dirty="0">
                <a:solidFill>
                  <a:schemeClr val="bg1"/>
                </a:solidFill>
              </a:rPr>
              <a:t> through time (BPTT) is used to train RNNs, where the error is propagated backwards through the network over time, adjusting weights accordingly.</a:t>
            </a:r>
          </a:p>
          <a:p>
            <a:r>
              <a:rPr lang="en-US" sz="1400" b="1" dirty="0">
                <a:solidFill>
                  <a:schemeClr val="bg1"/>
                </a:solidFill>
              </a:rPr>
              <a:t>Types of Recurrent Neurons/Networks:</a:t>
            </a:r>
          </a:p>
          <a:p>
            <a:r>
              <a:rPr lang="en-US" sz="1400" b="1" dirty="0">
                <a:solidFill>
                  <a:schemeClr val="bg1"/>
                </a:solidFill>
              </a:rPr>
              <a:t>Vanilla RNNs</a:t>
            </a:r>
            <a:r>
              <a:rPr lang="en-US" sz="1400" dirty="0">
                <a:solidFill>
                  <a:schemeClr val="bg1"/>
                </a:solidFill>
              </a:rPr>
              <a:t>: The simplest form of RNNs, where each neuron in the network has a simple recurrent connection.</a:t>
            </a:r>
          </a:p>
          <a:p>
            <a:r>
              <a:rPr lang="en-US" sz="1400" b="1" dirty="0">
                <a:solidFill>
                  <a:schemeClr val="bg1"/>
                </a:solidFill>
              </a:rPr>
              <a:t>Long Short-Term Memory (LSTM)</a:t>
            </a:r>
            <a:r>
              <a:rPr lang="en-US" sz="1400" dirty="0">
                <a:solidFill>
                  <a:schemeClr val="bg1"/>
                </a:solidFill>
              </a:rPr>
              <a:t>: A more advanced form of recurrent neurons designed to overcome the vanishing gradient problem by introducing </a:t>
            </a:r>
            <a:r>
              <a:rPr lang="en-US" sz="1400" b="1" dirty="0">
                <a:solidFill>
                  <a:schemeClr val="bg1"/>
                </a:solidFill>
              </a:rPr>
              <a:t>gates</a:t>
            </a:r>
            <a:r>
              <a:rPr lang="en-US" sz="1400" dirty="0">
                <a:solidFill>
                  <a:schemeClr val="bg1"/>
                </a:solidFill>
              </a:rPr>
              <a:t> that regulate the flow of information.</a:t>
            </a:r>
          </a:p>
          <a:p>
            <a:r>
              <a:rPr lang="en-US" sz="1400" b="1" dirty="0">
                <a:solidFill>
                  <a:schemeClr val="bg1"/>
                </a:solidFill>
              </a:rPr>
              <a:t>Gated Recurrent Units (GRU)</a:t>
            </a:r>
            <a:r>
              <a:rPr lang="en-US" sz="1400" dirty="0">
                <a:solidFill>
                  <a:schemeClr val="bg1"/>
                </a:solidFill>
              </a:rPr>
              <a:t>: Similar to LSTMs, but with a simpler structure that uses fewer gates.</a:t>
            </a:r>
          </a:p>
          <a:p>
            <a:r>
              <a:rPr lang="en-US" sz="1400" b="1" dirty="0">
                <a:solidFill>
                  <a:schemeClr val="bg1"/>
                </a:solidFill>
              </a:rPr>
              <a:t>Applications:</a:t>
            </a:r>
          </a:p>
          <a:p>
            <a:r>
              <a:rPr lang="en-US" sz="1400" b="1" dirty="0">
                <a:solidFill>
                  <a:schemeClr val="bg1"/>
                </a:solidFill>
              </a:rPr>
              <a:t>Time Series Prediction</a:t>
            </a:r>
            <a:r>
              <a:rPr lang="en-US" sz="1400" dirty="0">
                <a:solidFill>
                  <a:schemeClr val="bg1"/>
                </a:solidFill>
              </a:rPr>
              <a:t>: RNNs can model time-dependent patterns in data and are used for forecasting future values based on historical trends.</a:t>
            </a:r>
          </a:p>
          <a:p>
            <a:r>
              <a:rPr lang="en-US" sz="1400" b="1" dirty="0">
                <a:solidFill>
                  <a:schemeClr val="bg1"/>
                </a:solidFill>
              </a:rPr>
              <a:t>Natural Language Processing (NLP)</a:t>
            </a:r>
            <a:r>
              <a:rPr lang="en-US" sz="1400" dirty="0">
                <a:solidFill>
                  <a:schemeClr val="bg1"/>
                </a:solidFill>
              </a:rPr>
              <a:t>: RNNs process sequences of words in tasks like text generation, machine translation, and sentiment analysis.</a:t>
            </a:r>
          </a:p>
          <a:p>
            <a:r>
              <a:rPr lang="en-US" sz="1400" b="1" dirty="0">
                <a:solidFill>
                  <a:schemeClr val="bg1"/>
                </a:solidFill>
              </a:rPr>
              <a:t>Speech Recognition</a:t>
            </a:r>
            <a:r>
              <a:rPr lang="en-US" sz="1400" dirty="0">
                <a:solidFill>
                  <a:schemeClr val="bg1"/>
                </a:solidFill>
              </a:rPr>
              <a:t>: RNNs are effective in recognizing and transcribing spoken language, as they can process the sequential nature of speech.</a:t>
            </a:r>
          </a:p>
          <a:p>
            <a:endParaRPr lang="en-US" sz="1400" dirty="0">
              <a:solidFill>
                <a:schemeClr val="bg1"/>
              </a:solidFill>
            </a:endParaRPr>
          </a:p>
        </p:txBody>
      </p:sp>
    </p:spTree>
    <p:extLst>
      <p:ext uri="{BB962C8B-B14F-4D97-AF65-F5344CB8AC3E}">
        <p14:creationId xmlns:p14="http://schemas.microsoft.com/office/powerpoint/2010/main" val="2726414667"/>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2.xml><?xml version="1.0" encoding="utf-8"?>
<ds:datastoreItem xmlns:ds="http://schemas.openxmlformats.org/officeDocument/2006/customXml" ds:itemID="{4F4B194E-8B30-4377-8C59-ECFB902D2A26}">
  <ds:schemaRef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{C4BEC18C-1C20-4C98-9AD5-87BAF858BA96}tf78853419_win32</Template>
  <TotalTime>1998</TotalTime>
  <Words>3343</Words>
  <Application>Microsoft Office PowerPoint</Application>
  <PresentationFormat>Custom</PresentationFormat>
  <Paragraphs>368</Paragraphs>
  <Slides>41</Slides>
  <Notes>16</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Custom</vt:lpstr>
      <vt:lpstr>RNN Handling sequences</vt:lpstr>
      <vt:lpstr>Sequential data </vt:lpstr>
      <vt:lpstr>Electricity consumption prediction </vt:lpstr>
      <vt:lpstr>Train-test split </vt:lpstr>
      <vt:lpstr>Creating sequences </vt:lpstr>
      <vt:lpstr>Creating sequences in Python</vt:lpstr>
      <vt:lpstr>Tensor Dataset Create training examples</vt:lpstr>
      <vt:lpstr>Applicability to other sequential data </vt:lpstr>
      <vt:lpstr>   Unrolling recurrent neuron through time</vt:lpstr>
      <vt:lpstr>Deep RNN</vt:lpstr>
      <vt:lpstr>Sequence-to-sequence Architecture</vt:lpstr>
      <vt:lpstr>Sequence-to-vector Architecture</vt:lpstr>
      <vt:lpstr>Vector-to-sequence Architecture </vt:lpstr>
      <vt:lpstr>Encoder-decoder architecture </vt:lpstr>
      <vt:lpstr>RNN</vt:lpstr>
      <vt:lpstr>Input Tensor: The input tensor shape (2,4,3)  Batch size: 2 sequences. Sequence length: 4 time steps per sequence. Input size: 3 features per time step. </vt:lpstr>
      <vt:lpstr>RNN in PyTorch</vt:lpstr>
      <vt:lpstr>x: The input tensor of shape (batch_size, sequence_length, input_size).(2,4,3) h0: The initial hidden state of shape (num_layers, batch_size, hidden_size)(2,2,32)   The RNN returns two things: out: The output tensor containing the hidden states at each time step. _:  The final hidden state (ignored this by assigning it to _).  </vt:lpstr>
      <vt:lpstr>LSTM and GRU cells</vt:lpstr>
      <vt:lpstr>RNN Cell</vt:lpstr>
      <vt:lpstr>LSTM Cell</vt:lpstr>
      <vt:lpstr>PowerPoint Presentation</vt:lpstr>
      <vt:lpstr>LSTM in Pytorch</vt:lpstr>
      <vt:lpstr>GRU cell</vt:lpstr>
      <vt:lpstr>GRU in Pytorch</vt:lpstr>
      <vt:lpstr>Should I use RNN, LSTM, or GRU?</vt:lpstr>
      <vt:lpstr>Training and evaluating RNNs</vt:lpstr>
      <vt:lpstr>Expanding Tensors</vt:lpstr>
      <vt:lpstr>LSTM vs. GRU</vt:lpstr>
      <vt:lpstr>Training loop</vt:lpstr>
      <vt:lpstr>Power of communication</vt:lpstr>
      <vt:lpstr>Overcoming nervousness</vt:lpstr>
      <vt:lpstr>Engaging the audience</vt:lpstr>
      <vt:lpstr>Selecting visual aids</vt:lpstr>
      <vt:lpstr>Effective delivery techniques</vt:lpstr>
      <vt:lpstr>Navigating Q&amp;A sessions</vt:lpstr>
      <vt:lpstr>Speaking impact</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 Handling sequences</dc:title>
  <dc:creator>Hina Ali</dc:creator>
  <cp:lastModifiedBy>Nida</cp:lastModifiedBy>
  <cp:revision>119</cp:revision>
  <dcterms:created xsi:type="dcterms:W3CDTF">2024-12-11T04:17:59Z</dcterms:created>
  <dcterms:modified xsi:type="dcterms:W3CDTF">2025-01-01T13:37:40Z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